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Oxygen"/>
      <p:regular r:id="rId23"/>
      <p:bold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24" Type="http://schemas.openxmlformats.org/officeDocument/2006/relationships/font" Target="fonts/Oxygen-bold.fntdata"/><Relationship Id="rId12" Type="http://schemas.openxmlformats.org/officeDocument/2006/relationships/slide" Target="slides/slide7.xml"/><Relationship Id="rId23" Type="http://schemas.openxmlformats.org/officeDocument/2006/relationships/font" Target="fonts/Oxyge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dorakio/status/892214457274740736" TargetMode="External"/><Relationship Id="rId3" Type="http://schemas.openxmlformats.org/officeDocument/2006/relationships/hyperlink" Target="https://twitter.com/dorakio/status/892217290367750145"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makerfaire.com/maker/entry/52132/"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24bd74eca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4bd74eca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24c0bda8b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4c0bda8b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be finished with more-detailed chemistry blocks**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24bd74eca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bd74eca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24c0bda8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c0bda8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24bd74eca2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bd74eca2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24c0bda8b1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c0bda8b1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24bd74eca2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bd74eca2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get discount before september 23rd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say this outloud with the “</a:t>
            </a:r>
            <a:r>
              <a:rPr lang="en"/>
              <a:t>How much does it cost?” section*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Prices will be comparable to everyday lego prices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2428ee79d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428ee79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24bd74eca2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bd74eca2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https://twitter.com/dorakio/status/892214457274740736</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https://twitter.com/dorakio/status/892217290367750145</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rianna Jitosho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24bd74eca2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4bd74eca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24bd74eca2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4bd74eca2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24bd74eca2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bd74eca2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hlinkClick r:id="rId2"/>
              </a:rPr>
              <a:t>http://makerfaire.com/maker/entry/52132/</a:t>
            </a:r>
            <a:r>
              <a:rPr lang="en" sz="1000"/>
              <a:t> </a:t>
            </a:r>
            <a:endParaRPr sz="1000"/>
          </a:p>
          <a:p>
            <a:pPr indent="0" lvl="0" marL="0" rtl="0" algn="l">
              <a:spcBef>
                <a:spcPts val="0"/>
              </a:spcBef>
              <a:spcAft>
                <a:spcPts val="0"/>
              </a:spcAft>
              <a:buNone/>
            </a:pPr>
            <a:r>
              <a:rPr b="1" lang="en" sz="1000">
                <a:latin typeface="Oxygen"/>
                <a:ea typeface="Oxygen"/>
                <a:cs typeface="Oxygen"/>
                <a:sym typeface="Oxygen"/>
              </a:rPr>
              <a:t>Safety </a:t>
            </a:r>
            <a:r>
              <a:rPr lang="en" sz="1000">
                <a:latin typeface="Oxygen"/>
                <a:ea typeface="Oxygen"/>
                <a:cs typeface="Oxygen"/>
                <a:sym typeface="Oxygen"/>
              </a:rPr>
              <a:t>- chemicals are easily contained and risk is significantly reduced.  This allows students to work with chemicals that they otherwise would not have access to.  </a:t>
            </a:r>
            <a:endParaRPr sz="1000">
              <a:latin typeface="Oxygen"/>
              <a:ea typeface="Oxygen"/>
              <a:cs typeface="Oxygen"/>
              <a:sym typeface="Oxygen"/>
            </a:endParaRPr>
          </a:p>
          <a:p>
            <a:pPr indent="0" lvl="0" marL="0" rtl="0" algn="l">
              <a:spcBef>
                <a:spcPts val="0"/>
              </a:spcBef>
              <a:spcAft>
                <a:spcPts val="0"/>
              </a:spcAft>
              <a:buNone/>
            </a:pPr>
            <a:r>
              <a:rPr b="1" lang="en" sz="1000">
                <a:latin typeface="Oxygen"/>
                <a:ea typeface="Oxygen"/>
                <a:cs typeface="Oxygen"/>
                <a:sym typeface="Oxygen"/>
              </a:rPr>
              <a:t>Speed</a:t>
            </a:r>
            <a:r>
              <a:rPr lang="en" sz="1000">
                <a:latin typeface="Oxygen"/>
                <a:ea typeface="Oxygen"/>
                <a:cs typeface="Oxygen"/>
                <a:sym typeface="Oxygen"/>
              </a:rPr>
              <a:t> - it has been experimentally observed that reactions tend to proceed more quickly on paper than with traditional lab equipment.  </a:t>
            </a:r>
            <a:endParaRPr sz="1000">
              <a:latin typeface="Oxygen"/>
              <a:ea typeface="Oxygen"/>
              <a:cs typeface="Oxygen"/>
              <a:sym typeface="Oxygen"/>
            </a:endParaRPr>
          </a:p>
          <a:p>
            <a:pPr indent="0" lvl="0" marL="0" rtl="0" algn="l">
              <a:spcBef>
                <a:spcPts val="0"/>
              </a:spcBef>
              <a:spcAft>
                <a:spcPts val="0"/>
              </a:spcAft>
              <a:buNone/>
            </a:pPr>
            <a:r>
              <a:rPr b="1" lang="en" sz="1000">
                <a:latin typeface="Oxygen"/>
                <a:ea typeface="Oxygen"/>
                <a:cs typeface="Oxygen"/>
                <a:sym typeface="Oxygen"/>
              </a:rPr>
              <a:t>Equipment </a:t>
            </a:r>
            <a:r>
              <a:rPr lang="en" sz="1000">
                <a:latin typeface="Oxygen"/>
                <a:ea typeface="Oxygen"/>
                <a:cs typeface="Oxygen"/>
                <a:sym typeface="Oxygen"/>
              </a:rPr>
              <a:t>- traditional expensive lab equipment is not necessary.</a:t>
            </a:r>
            <a:endParaRPr sz="1000">
              <a:latin typeface="Oxygen"/>
              <a:ea typeface="Oxygen"/>
              <a:cs typeface="Oxygen"/>
              <a:sym typeface="Oxygen"/>
            </a:endParaRPr>
          </a:p>
          <a:p>
            <a:pPr indent="0" lvl="0" marL="0" rtl="0" algn="l">
              <a:spcBef>
                <a:spcPts val="0"/>
              </a:spcBef>
              <a:spcAft>
                <a:spcPts val="0"/>
              </a:spcAft>
              <a:buNone/>
            </a:pPr>
            <a:r>
              <a:rPr b="1" lang="en" sz="1000">
                <a:latin typeface="Oxygen"/>
                <a:ea typeface="Oxygen"/>
                <a:cs typeface="Oxygen"/>
                <a:sym typeface="Oxygen"/>
              </a:rPr>
              <a:t>Freedom/Programmable Biochemistry</a:t>
            </a:r>
            <a:r>
              <a:rPr lang="en" sz="1000">
                <a:latin typeface="Oxygen"/>
                <a:ea typeface="Oxygen"/>
                <a:cs typeface="Oxygen"/>
                <a:sym typeface="Oxygen"/>
              </a:rPr>
              <a:t> - kids are able to experiment with directions of flow paths, interactions between paths, length of reaction papers, and many other variables that are not possible with traditional lab equipment. Students are able to stop reactions at certain points which something that is tricky/impossible with traditional methods.</a:t>
            </a:r>
            <a:endParaRPr sz="1000">
              <a:latin typeface="Oxygen"/>
              <a:ea typeface="Oxygen"/>
              <a:cs typeface="Oxygen"/>
              <a:sym typeface="Oxygen"/>
            </a:endParaRPr>
          </a:p>
          <a:p>
            <a:pPr indent="0" lvl="0" marL="0" rtl="0" algn="l">
              <a:spcBef>
                <a:spcPts val="0"/>
              </a:spcBef>
              <a:spcAft>
                <a:spcPts val="0"/>
              </a:spcAft>
              <a:buNone/>
            </a:pPr>
            <a:r>
              <a:rPr lang="en" sz="1000">
                <a:latin typeface="Oxygen"/>
                <a:ea typeface="Oxygen"/>
                <a:cs typeface="Oxygen"/>
                <a:sym typeface="Oxygen"/>
              </a:rPr>
              <a:t>*You can also talk about the modular nature of Ampli and how it lends itself well to programmable biochemistry</a:t>
            </a:r>
            <a:endParaRPr sz="1000">
              <a:latin typeface="Oxygen"/>
              <a:ea typeface="Oxygen"/>
              <a:cs typeface="Oxygen"/>
              <a:sym typeface="Oxygen"/>
            </a:endParaRPr>
          </a:p>
          <a:p>
            <a:pPr indent="0" lvl="0" marL="0" rtl="0" algn="l">
              <a:spcBef>
                <a:spcPts val="0"/>
              </a:spcBef>
              <a:spcAft>
                <a:spcPts val="0"/>
              </a:spcAft>
              <a:buNone/>
            </a:pPr>
            <a:r>
              <a:rPr lang="en" sz="1000">
                <a:latin typeface="Oxygen"/>
                <a:ea typeface="Oxygen"/>
                <a:cs typeface="Oxygen"/>
                <a:sym typeface="Oxygen"/>
              </a:rPr>
              <a:t>Idea by Chris Homan from the Noun Project</a:t>
            </a:r>
            <a:endParaRPr sz="1000">
              <a:latin typeface="Oxygen"/>
              <a:ea typeface="Oxygen"/>
              <a:cs typeface="Oxygen"/>
              <a:sym typeface="Oxygen"/>
            </a:endParaRPr>
          </a:p>
          <a:p>
            <a:pPr indent="0" lvl="0" marL="0" rtl="0" algn="l">
              <a:spcBef>
                <a:spcPts val="0"/>
              </a:spcBef>
              <a:spcAft>
                <a:spcPts val="0"/>
              </a:spcAft>
              <a:buNone/>
            </a:pPr>
            <a:r>
              <a:t/>
            </a:r>
            <a:endParaRPr sz="1000">
              <a:latin typeface="Oxygen"/>
              <a:ea typeface="Oxygen"/>
              <a:cs typeface="Oxygen"/>
              <a:sym typeface="Oxygen"/>
            </a:endParaRPr>
          </a:p>
          <a:p>
            <a:pPr indent="0" lvl="0" marL="0" rtl="0" algn="l">
              <a:spcBef>
                <a:spcPts val="0"/>
              </a:spcBef>
              <a:spcAft>
                <a:spcPts val="0"/>
              </a:spcAft>
              <a:buNone/>
            </a:pPr>
            <a:r>
              <a:t/>
            </a:r>
            <a:endParaRPr sz="1000">
              <a:latin typeface="Oxygen"/>
              <a:ea typeface="Oxygen"/>
              <a:cs typeface="Oxygen"/>
              <a:sym typeface="Oxygen"/>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24bd74eca2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4bd74eca2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2428ee79d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428ee79d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24bd74eca2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4bd74eca2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Polymers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24bd74eca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bd74eca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7.jpg"/><Relationship Id="rId4" Type="http://schemas.openxmlformats.org/officeDocument/2006/relationships/image" Target="../media/image26.jpg"/><Relationship Id="rId10" Type="http://schemas.openxmlformats.org/officeDocument/2006/relationships/image" Target="../media/image23.png"/><Relationship Id="rId9" Type="http://schemas.openxmlformats.org/officeDocument/2006/relationships/image" Target="../media/image17.png"/><Relationship Id="rId5" Type="http://schemas.openxmlformats.org/officeDocument/2006/relationships/image" Target="../media/image37.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31.png"/><Relationship Id="rId5" Type="http://schemas.openxmlformats.org/officeDocument/2006/relationships/image" Target="../media/image10.png"/><Relationship Id="rId6"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30.jpg"/><Relationship Id="rId5" Type="http://schemas.openxmlformats.org/officeDocument/2006/relationships/image" Target="../media/image28.jpg"/><Relationship Id="rId6"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jp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mailto:littledevices@mit.edu" TargetMode="External"/><Relationship Id="rId4" Type="http://schemas.openxmlformats.org/officeDocument/2006/relationships/image" Target="../media/image34.png"/><Relationship Id="rId5" Type="http://schemas.openxmlformats.org/officeDocument/2006/relationships/image" Target="../media/image36.png"/><Relationship Id="rId6"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8.png"/><Relationship Id="rId4" Type="http://schemas.openxmlformats.org/officeDocument/2006/relationships/image" Target="../media/image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2.png"/><Relationship Id="rId5" Type="http://schemas.openxmlformats.org/officeDocument/2006/relationships/image" Target="../media/image37.png"/><Relationship Id="rId6" Type="http://schemas.openxmlformats.org/officeDocument/2006/relationships/image" Target="../media/image5.png"/><Relationship Id="rId7" Type="http://schemas.openxmlformats.org/officeDocument/2006/relationships/image" Target="../media/image7.png"/><Relationship Id="rId8"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40.jpg"/><Relationship Id="rId5" Type="http://schemas.openxmlformats.org/officeDocument/2006/relationships/image" Target="../media/image14.jpg"/><Relationship Id="rId6" Type="http://schemas.openxmlformats.org/officeDocument/2006/relationships/image" Target="../media/image13.jpg"/><Relationship Id="rId7" Type="http://schemas.openxmlformats.org/officeDocument/2006/relationships/image" Target="../media/image1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15.png"/><Relationship Id="rId5" Type="http://schemas.openxmlformats.org/officeDocument/2006/relationships/image" Target="../media/image38.png"/><Relationship Id="rId6" Type="http://schemas.openxmlformats.org/officeDocument/2006/relationships/image" Target="../media/image20.png"/><Relationship Id="rId7" Type="http://schemas.openxmlformats.org/officeDocument/2006/relationships/image" Target="../media/image17.png"/><Relationship Id="rId8"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pic>
        <p:nvPicPr>
          <p:cNvPr id="99" name="Google Shape;99;p25"/>
          <p:cNvPicPr preferRelativeResize="0"/>
          <p:nvPr/>
        </p:nvPicPr>
        <p:blipFill>
          <a:blip r:embed="rId3">
            <a:alphaModFix/>
          </a:blip>
          <a:stretch>
            <a:fillRect/>
          </a:stretch>
        </p:blipFill>
        <p:spPr>
          <a:xfrm>
            <a:off x="1287875" y="268400"/>
            <a:ext cx="6282452" cy="3342600"/>
          </a:xfrm>
          <a:prstGeom prst="rect">
            <a:avLst/>
          </a:prstGeom>
          <a:noFill/>
          <a:ln>
            <a:noFill/>
          </a:ln>
        </p:spPr>
      </p:pic>
      <p:sp>
        <p:nvSpPr>
          <p:cNvPr id="100" name="Google Shape;100;p25"/>
          <p:cNvSpPr txBox="1"/>
          <p:nvPr/>
        </p:nvSpPr>
        <p:spPr>
          <a:xfrm>
            <a:off x="3199350" y="3611000"/>
            <a:ext cx="4996200" cy="9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xygen"/>
                <a:ea typeface="Oxygen"/>
                <a:cs typeface="Oxygen"/>
                <a:sym typeface="Oxygen"/>
              </a:rPr>
              <a:t>BIOREACTOR </a:t>
            </a:r>
            <a:endParaRPr b="1" sz="3000">
              <a:solidFill>
                <a:srgbClr val="FFFFFF"/>
              </a:solidFill>
              <a:latin typeface="Oxygen"/>
              <a:ea typeface="Oxygen"/>
              <a:cs typeface="Oxygen"/>
              <a:sym typeface="Oxygen"/>
            </a:endParaRPr>
          </a:p>
        </p:txBody>
      </p:sp>
      <p:pic>
        <p:nvPicPr>
          <p:cNvPr id="101" name="Google Shape;101;p25"/>
          <p:cNvPicPr preferRelativeResize="0"/>
          <p:nvPr/>
        </p:nvPicPr>
        <p:blipFill rotWithShape="1">
          <a:blip r:embed="rId4">
            <a:alphaModFix/>
          </a:blip>
          <a:srcRect b="18412" l="18843" r="29332" t="71097"/>
          <a:stretch/>
        </p:blipFill>
        <p:spPr>
          <a:xfrm>
            <a:off x="636300" y="4702500"/>
            <a:ext cx="2891314" cy="329225"/>
          </a:xfrm>
          <a:prstGeom prst="rect">
            <a:avLst/>
          </a:prstGeom>
          <a:noFill/>
          <a:ln>
            <a:noFill/>
          </a:ln>
        </p:spPr>
      </p:pic>
      <p:pic>
        <p:nvPicPr>
          <p:cNvPr id="102" name="Google Shape;102;p25"/>
          <p:cNvPicPr preferRelativeResize="0"/>
          <p:nvPr/>
        </p:nvPicPr>
        <p:blipFill rotWithShape="1">
          <a:blip r:embed="rId4">
            <a:alphaModFix/>
          </a:blip>
          <a:srcRect b="7787" l="40366" r="50017" t="83824"/>
          <a:stretch/>
        </p:blipFill>
        <p:spPr>
          <a:xfrm>
            <a:off x="3630125" y="4734775"/>
            <a:ext cx="553723" cy="271674"/>
          </a:xfrm>
          <a:prstGeom prst="rect">
            <a:avLst/>
          </a:prstGeom>
          <a:noFill/>
          <a:ln>
            <a:noFill/>
          </a:ln>
        </p:spPr>
      </p:pic>
      <p:pic>
        <p:nvPicPr>
          <p:cNvPr id="103" name="Google Shape;103;p25"/>
          <p:cNvPicPr preferRelativeResize="0"/>
          <p:nvPr/>
        </p:nvPicPr>
        <p:blipFill rotWithShape="1">
          <a:blip r:embed="rId4">
            <a:alphaModFix/>
          </a:blip>
          <a:srcRect b="31082" l="31301" r="41095" t="14974"/>
          <a:stretch/>
        </p:blipFill>
        <p:spPr>
          <a:xfrm>
            <a:off x="118550" y="4660800"/>
            <a:ext cx="375346" cy="412625"/>
          </a:xfrm>
          <a:prstGeom prst="rect">
            <a:avLst/>
          </a:prstGeom>
          <a:noFill/>
          <a:ln>
            <a:noFill/>
          </a:ln>
        </p:spPr>
      </p:pic>
      <p:sp>
        <p:nvSpPr>
          <p:cNvPr id="104" name="Google Shape;104;p25"/>
          <p:cNvSpPr txBox="1"/>
          <p:nvPr/>
        </p:nvSpPr>
        <p:spPr>
          <a:xfrm>
            <a:off x="7547850" y="4626300"/>
            <a:ext cx="20544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0000"/>
                </a:solidFill>
                <a:latin typeface="Oxygen"/>
                <a:ea typeface="Oxygen"/>
                <a:cs typeface="Oxygen"/>
                <a:sym typeface="Oxygen"/>
              </a:rPr>
              <a:t>  August</a:t>
            </a:r>
            <a:r>
              <a:rPr b="1" lang="en" sz="1800">
                <a:solidFill>
                  <a:srgbClr val="CC0000"/>
                </a:solidFill>
                <a:latin typeface="Oxygen"/>
                <a:ea typeface="Oxygen"/>
                <a:cs typeface="Oxygen"/>
                <a:sym typeface="Oxygen"/>
              </a:rPr>
              <a:t> 2017</a:t>
            </a:r>
            <a:endParaRPr b="1" sz="1800">
              <a:solidFill>
                <a:srgbClr val="CC0000"/>
              </a:solidFill>
              <a:latin typeface="Oxygen"/>
              <a:ea typeface="Oxygen"/>
              <a:cs typeface="Oxygen"/>
              <a:sym typeface="Oxygen"/>
            </a:endParaRPr>
          </a:p>
        </p:txBody>
      </p:sp>
      <p:pic>
        <p:nvPicPr>
          <p:cNvPr descr="Screen Shot 2017-07-28 at 7.38.53 PM.png" id="105" name="Google Shape;105;p25"/>
          <p:cNvPicPr preferRelativeResize="0"/>
          <p:nvPr/>
        </p:nvPicPr>
        <p:blipFill>
          <a:blip r:embed="rId5">
            <a:alphaModFix/>
          </a:blip>
          <a:stretch>
            <a:fillRect/>
          </a:stretch>
        </p:blipFill>
        <p:spPr>
          <a:xfrm>
            <a:off x="152400" y="152400"/>
            <a:ext cx="942975" cy="2762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34"/>
          <p:cNvSpPr txBox="1"/>
          <p:nvPr>
            <p:ph idx="1" type="subTitle"/>
          </p:nvPr>
        </p:nvSpPr>
        <p:spPr>
          <a:xfrm>
            <a:off x="311700" y="286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3C78D8"/>
                </a:solidFill>
                <a:latin typeface="Oxygen"/>
                <a:ea typeface="Oxygen"/>
                <a:cs typeface="Oxygen"/>
                <a:sym typeface="Oxygen"/>
              </a:rPr>
              <a:t>Short Ampli Chemistry Activities</a:t>
            </a:r>
            <a:endParaRPr>
              <a:solidFill>
                <a:srgbClr val="3C78D8"/>
              </a:solidFill>
              <a:latin typeface="Oxygen"/>
              <a:ea typeface="Oxygen"/>
              <a:cs typeface="Oxygen"/>
              <a:sym typeface="Oxygen"/>
            </a:endParaRPr>
          </a:p>
        </p:txBody>
      </p:sp>
      <p:sp>
        <p:nvSpPr>
          <p:cNvPr id="220" name="Google Shape;220;p34"/>
          <p:cNvSpPr txBox="1"/>
          <p:nvPr/>
        </p:nvSpPr>
        <p:spPr>
          <a:xfrm>
            <a:off x="757750" y="906551"/>
            <a:ext cx="2747700" cy="354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latin typeface="Oxygen"/>
                <a:ea typeface="Oxygen"/>
                <a:cs typeface="Oxygen"/>
                <a:sym typeface="Oxygen"/>
              </a:rPr>
              <a:t>“</a:t>
            </a:r>
            <a:r>
              <a:rPr lang="en">
                <a:solidFill>
                  <a:srgbClr val="CC0000"/>
                </a:solidFill>
                <a:latin typeface="Oxygen"/>
                <a:ea typeface="Oxygen"/>
                <a:cs typeface="Oxygen"/>
                <a:sym typeface="Oxygen"/>
              </a:rPr>
              <a:t>Glow Stick Chemistry”</a:t>
            </a:r>
            <a:endParaRPr>
              <a:solidFill>
                <a:srgbClr val="CC0000"/>
              </a:solidFill>
              <a:latin typeface="Oxygen"/>
              <a:ea typeface="Oxygen"/>
              <a:cs typeface="Oxygen"/>
              <a:sym typeface="Oxygen"/>
            </a:endParaRPr>
          </a:p>
          <a:p>
            <a:pPr indent="0" lvl="0" marL="0" rtl="0" algn="ctr">
              <a:spcBef>
                <a:spcPts val="0"/>
              </a:spcBef>
              <a:spcAft>
                <a:spcPts val="0"/>
              </a:spcAft>
              <a:buNone/>
            </a:pPr>
            <a:r>
              <a:t/>
            </a:r>
            <a:endParaRPr>
              <a:solidFill>
                <a:srgbClr val="CC0000"/>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rPr lang="en">
                <a:solidFill>
                  <a:srgbClr val="F1C232"/>
                </a:solidFill>
                <a:latin typeface="Oxygen"/>
                <a:ea typeface="Oxygen"/>
                <a:cs typeface="Oxygen"/>
                <a:sym typeface="Oxygen"/>
              </a:rPr>
              <a:t>TCPO gives many glow sticks their characteristic glow. Make your own chemiluminescence on paper!</a:t>
            </a:r>
            <a:endParaRPr>
              <a:solidFill>
                <a:srgbClr val="F1C232"/>
              </a:solidFill>
              <a:latin typeface="Oxygen"/>
              <a:ea typeface="Oxygen"/>
              <a:cs typeface="Oxygen"/>
              <a:sym typeface="Oxygen"/>
            </a:endParaRPr>
          </a:p>
        </p:txBody>
      </p:sp>
      <p:sp>
        <p:nvSpPr>
          <p:cNvPr id="221" name="Google Shape;221;p34"/>
          <p:cNvSpPr txBox="1"/>
          <p:nvPr/>
        </p:nvSpPr>
        <p:spPr>
          <a:xfrm>
            <a:off x="5239775" y="906550"/>
            <a:ext cx="2747700" cy="342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latin typeface="Oxygen"/>
                <a:ea typeface="Oxygen"/>
                <a:cs typeface="Oxygen"/>
                <a:sym typeface="Oxygen"/>
              </a:rPr>
              <a:t>Oxidation-Reduction with Multiple Color Changes</a:t>
            </a:r>
            <a:endParaRPr>
              <a:solidFill>
                <a:srgbClr val="CC0000"/>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t/>
            </a:r>
            <a:endParaRPr>
              <a:solidFill>
                <a:srgbClr val="FFFFFF"/>
              </a:solidFill>
              <a:latin typeface="Oxygen"/>
              <a:ea typeface="Oxygen"/>
              <a:cs typeface="Oxygen"/>
              <a:sym typeface="Oxygen"/>
            </a:endParaRPr>
          </a:p>
          <a:p>
            <a:pPr indent="0" lvl="0" marL="0" rtl="0" algn="ctr">
              <a:spcBef>
                <a:spcPts val="0"/>
              </a:spcBef>
              <a:spcAft>
                <a:spcPts val="0"/>
              </a:spcAft>
              <a:buNone/>
            </a:pPr>
            <a:r>
              <a:rPr lang="en">
                <a:solidFill>
                  <a:srgbClr val="F1C232"/>
                </a:solidFill>
                <a:latin typeface="Oxygen"/>
                <a:ea typeface="Oxygen"/>
                <a:cs typeface="Oxygen"/>
                <a:sym typeface="Oxygen"/>
              </a:rPr>
              <a:t>NaOH and KMnO4 drive this reaction on paper with purple, blue, green, and orange color changes.</a:t>
            </a:r>
            <a:endParaRPr>
              <a:solidFill>
                <a:srgbClr val="F1C232"/>
              </a:solidFill>
              <a:latin typeface="Oxygen"/>
              <a:ea typeface="Oxygen"/>
              <a:cs typeface="Oxygen"/>
              <a:sym typeface="Oxygen"/>
            </a:endParaRPr>
          </a:p>
        </p:txBody>
      </p:sp>
      <p:sp>
        <p:nvSpPr>
          <p:cNvPr id="222" name="Google Shape;222;p34"/>
          <p:cNvSpPr txBox="1"/>
          <p:nvPr/>
        </p:nvSpPr>
        <p:spPr>
          <a:xfrm>
            <a:off x="1529700" y="4656900"/>
            <a:ext cx="60846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Oxygen"/>
                <a:ea typeface="Oxygen"/>
                <a:cs typeface="Oxygen"/>
                <a:sym typeface="Oxygen"/>
              </a:rPr>
              <a:t>Each would require a lesson of 30 minutes to an hour, with visible results</a:t>
            </a:r>
            <a:endParaRPr>
              <a:solidFill>
                <a:srgbClr val="CC0000"/>
              </a:solidFill>
              <a:latin typeface="Oxygen"/>
              <a:ea typeface="Oxygen"/>
              <a:cs typeface="Oxygen"/>
              <a:sym typeface="Oxygen"/>
            </a:endParaRPr>
          </a:p>
        </p:txBody>
      </p:sp>
      <p:pic>
        <p:nvPicPr>
          <p:cNvPr id="223" name="Google Shape;223;p34"/>
          <p:cNvPicPr preferRelativeResize="0"/>
          <p:nvPr/>
        </p:nvPicPr>
        <p:blipFill rotWithShape="1">
          <a:blip r:embed="rId3">
            <a:alphaModFix/>
          </a:blip>
          <a:srcRect b="0" l="12907" r="6719" t="20407"/>
          <a:stretch/>
        </p:blipFill>
        <p:spPr>
          <a:xfrm>
            <a:off x="6305125" y="1545178"/>
            <a:ext cx="656400" cy="975073"/>
          </a:xfrm>
          <a:prstGeom prst="rect">
            <a:avLst/>
          </a:prstGeom>
          <a:noFill/>
          <a:ln>
            <a:noFill/>
          </a:ln>
        </p:spPr>
      </p:pic>
      <p:pic>
        <p:nvPicPr>
          <p:cNvPr id="224" name="Google Shape;224;p34"/>
          <p:cNvPicPr preferRelativeResize="0"/>
          <p:nvPr/>
        </p:nvPicPr>
        <p:blipFill rotWithShape="1">
          <a:blip r:embed="rId4">
            <a:alphaModFix/>
          </a:blip>
          <a:srcRect b="9526" l="23407" r="25862" t="0"/>
          <a:stretch/>
        </p:blipFill>
        <p:spPr>
          <a:xfrm>
            <a:off x="1847938" y="1303188"/>
            <a:ext cx="656425" cy="1170650"/>
          </a:xfrm>
          <a:prstGeom prst="rect">
            <a:avLst/>
          </a:prstGeom>
          <a:noFill/>
          <a:ln>
            <a:noFill/>
          </a:ln>
        </p:spPr>
      </p:pic>
      <p:pic>
        <p:nvPicPr>
          <p:cNvPr descr="Screen Shot 2017-07-28 at 7.38.53 PM.png" id="225" name="Google Shape;225;p34"/>
          <p:cNvPicPr preferRelativeResize="0"/>
          <p:nvPr/>
        </p:nvPicPr>
        <p:blipFill>
          <a:blip r:embed="rId5">
            <a:alphaModFix/>
          </a:blip>
          <a:stretch>
            <a:fillRect/>
          </a:stretch>
        </p:blipFill>
        <p:spPr>
          <a:xfrm>
            <a:off x="8124825" y="4708650"/>
            <a:ext cx="942975" cy="276225"/>
          </a:xfrm>
          <a:prstGeom prst="rect">
            <a:avLst/>
          </a:prstGeom>
          <a:noFill/>
          <a:ln>
            <a:noFill/>
          </a:ln>
        </p:spPr>
      </p:pic>
      <p:pic>
        <p:nvPicPr>
          <p:cNvPr id="226" name="Google Shape;226;p34"/>
          <p:cNvPicPr preferRelativeResize="0"/>
          <p:nvPr/>
        </p:nvPicPr>
        <p:blipFill rotWithShape="1">
          <a:blip r:embed="rId6">
            <a:alphaModFix/>
          </a:blip>
          <a:srcRect b="11567" l="69955" r="11590" t="58564"/>
          <a:stretch/>
        </p:blipFill>
        <p:spPr>
          <a:xfrm>
            <a:off x="502111" y="2922591"/>
            <a:ext cx="577258" cy="520233"/>
          </a:xfrm>
          <a:prstGeom prst="rect">
            <a:avLst/>
          </a:prstGeom>
          <a:noFill/>
          <a:ln>
            <a:noFill/>
          </a:ln>
        </p:spPr>
      </p:pic>
      <p:pic>
        <p:nvPicPr>
          <p:cNvPr id="227" name="Google Shape;227;p34"/>
          <p:cNvPicPr preferRelativeResize="0"/>
          <p:nvPr/>
        </p:nvPicPr>
        <p:blipFill rotWithShape="1">
          <a:blip r:embed="rId6">
            <a:alphaModFix/>
          </a:blip>
          <a:srcRect b="43493" l="69818" r="8678" t="14340"/>
          <a:stretch/>
        </p:blipFill>
        <p:spPr>
          <a:xfrm>
            <a:off x="1394102" y="2869801"/>
            <a:ext cx="577258" cy="630347"/>
          </a:xfrm>
          <a:prstGeom prst="rect">
            <a:avLst/>
          </a:prstGeom>
          <a:noFill/>
          <a:ln>
            <a:noFill/>
          </a:ln>
        </p:spPr>
      </p:pic>
      <p:pic>
        <p:nvPicPr>
          <p:cNvPr id="228" name="Google Shape;228;p34"/>
          <p:cNvPicPr preferRelativeResize="0"/>
          <p:nvPr/>
        </p:nvPicPr>
        <p:blipFill rotWithShape="1">
          <a:blip r:embed="rId7">
            <a:alphaModFix/>
          </a:blip>
          <a:srcRect b="9413" l="42176" r="39369" t="57206"/>
          <a:stretch/>
        </p:blipFill>
        <p:spPr>
          <a:xfrm>
            <a:off x="7946152" y="2887610"/>
            <a:ext cx="418248" cy="475505"/>
          </a:xfrm>
          <a:prstGeom prst="rect">
            <a:avLst/>
          </a:prstGeom>
          <a:noFill/>
          <a:ln>
            <a:noFill/>
          </a:ln>
        </p:spPr>
      </p:pic>
      <p:pic>
        <p:nvPicPr>
          <p:cNvPr id="229" name="Google Shape;229;p34"/>
          <p:cNvPicPr preferRelativeResize="0"/>
          <p:nvPr/>
        </p:nvPicPr>
        <p:blipFill rotWithShape="1">
          <a:blip r:embed="rId8">
            <a:alphaModFix/>
          </a:blip>
          <a:srcRect b="39246" l="14994" r="69426" t="32203"/>
          <a:stretch/>
        </p:blipFill>
        <p:spPr>
          <a:xfrm>
            <a:off x="4741673" y="2880162"/>
            <a:ext cx="525370" cy="605100"/>
          </a:xfrm>
          <a:prstGeom prst="rect">
            <a:avLst/>
          </a:prstGeom>
          <a:noFill/>
          <a:ln>
            <a:noFill/>
          </a:ln>
        </p:spPr>
      </p:pic>
      <p:cxnSp>
        <p:nvCxnSpPr>
          <p:cNvPr id="230" name="Google Shape;230;p34"/>
          <p:cNvCxnSpPr/>
          <p:nvPr/>
        </p:nvCxnSpPr>
        <p:spPr>
          <a:xfrm>
            <a:off x="992994" y="3182719"/>
            <a:ext cx="401100" cy="4500"/>
          </a:xfrm>
          <a:prstGeom prst="straightConnector1">
            <a:avLst/>
          </a:prstGeom>
          <a:noFill/>
          <a:ln cap="flat" cmpd="sng" w="28575">
            <a:solidFill>
              <a:srgbClr val="D9D9D9"/>
            </a:solidFill>
            <a:prstDash val="solid"/>
            <a:round/>
            <a:headEnd len="med" w="med" type="none"/>
            <a:tailEnd len="med" w="med" type="triangle"/>
          </a:ln>
        </p:spPr>
      </p:cxnSp>
      <p:pic>
        <p:nvPicPr>
          <p:cNvPr id="231" name="Google Shape;231;p34"/>
          <p:cNvPicPr preferRelativeResize="0"/>
          <p:nvPr/>
        </p:nvPicPr>
        <p:blipFill rotWithShape="1">
          <a:blip r:embed="rId9">
            <a:alphaModFix/>
          </a:blip>
          <a:srcRect b="14818" l="14995" r="71400" t="60889"/>
          <a:stretch/>
        </p:blipFill>
        <p:spPr>
          <a:xfrm>
            <a:off x="2304750" y="2945562"/>
            <a:ext cx="480998" cy="478840"/>
          </a:xfrm>
          <a:prstGeom prst="rect">
            <a:avLst/>
          </a:prstGeom>
          <a:noFill/>
          <a:ln>
            <a:noFill/>
          </a:ln>
        </p:spPr>
      </p:pic>
      <p:cxnSp>
        <p:nvCxnSpPr>
          <p:cNvPr id="232" name="Google Shape;232;p34"/>
          <p:cNvCxnSpPr/>
          <p:nvPr/>
        </p:nvCxnSpPr>
        <p:spPr>
          <a:xfrm>
            <a:off x="1975594" y="3180457"/>
            <a:ext cx="401100" cy="4500"/>
          </a:xfrm>
          <a:prstGeom prst="straightConnector1">
            <a:avLst/>
          </a:prstGeom>
          <a:noFill/>
          <a:ln cap="flat" cmpd="sng" w="28575">
            <a:solidFill>
              <a:srgbClr val="D9D9D9"/>
            </a:solidFill>
            <a:prstDash val="solid"/>
            <a:round/>
            <a:headEnd len="med" w="med" type="none"/>
            <a:tailEnd len="med" w="med" type="triangle"/>
          </a:ln>
        </p:spPr>
      </p:cxnSp>
      <p:cxnSp>
        <p:nvCxnSpPr>
          <p:cNvPr id="233" name="Google Shape;233;p34"/>
          <p:cNvCxnSpPr/>
          <p:nvPr/>
        </p:nvCxnSpPr>
        <p:spPr>
          <a:xfrm>
            <a:off x="2785744" y="3182732"/>
            <a:ext cx="401100" cy="4500"/>
          </a:xfrm>
          <a:prstGeom prst="straightConnector1">
            <a:avLst/>
          </a:prstGeom>
          <a:noFill/>
          <a:ln cap="flat" cmpd="sng" w="28575">
            <a:solidFill>
              <a:srgbClr val="D9D9D9"/>
            </a:solidFill>
            <a:prstDash val="solid"/>
            <a:round/>
            <a:headEnd len="med" w="med" type="none"/>
            <a:tailEnd len="med" w="med" type="triangle"/>
          </a:ln>
        </p:spPr>
      </p:cxnSp>
      <p:pic>
        <p:nvPicPr>
          <p:cNvPr id="234" name="Google Shape;234;p34"/>
          <p:cNvPicPr preferRelativeResize="0"/>
          <p:nvPr/>
        </p:nvPicPr>
        <p:blipFill rotWithShape="1">
          <a:blip r:embed="rId10">
            <a:alphaModFix/>
          </a:blip>
          <a:srcRect b="43493" l="6332" r="71597" t="14340"/>
          <a:stretch/>
        </p:blipFill>
        <p:spPr>
          <a:xfrm>
            <a:off x="3186841" y="2945539"/>
            <a:ext cx="508627" cy="541769"/>
          </a:xfrm>
          <a:prstGeom prst="rect">
            <a:avLst/>
          </a:prstGeom>
          <a:noFill/>
          <a:ln>
            <a:noFill/>
          </a:ln>
        </p:spPr>
      </p:pic>
      <p:sp>
        <p:nvSpPr>
          <p:cNvPr id="235" name="Google Shape;235;p34"/>
          <p:cNvSpPr txBox="1"/>
          <p:nvPr/>
        </p:nvSpPr>
        <p:spPr>
          <a:xfrm>
            <a:off x="268825" y="2581125"/>
            <a:ext cx="3989100" cy="34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3F3F3"/>
                </a:solidFill>
                <a:latin typeface="Oxygen"/>
                <a:ea typeface="Oxygen"/>
                <a:cs typeface="Oxygen"/>
                <a:sym typeface="Oxygen"/>
              </a:rPr>
              <a:t>  TCPO                Dye        sodium acetate     H2O2-&gt;GLOW</a:t>
            </a:r>
            <a:endParaRPr sz="1100">
              <a:solidFill>
                <a:srgbClr val="F3F3F3"/>
              </a:solidFill>
              <a:latin typeface="Oxygen"/>
              <a:ea typeface="Oxygen"/>
              <a:cs typeface="Oxygen"/>
              <a:sym typeface="Oxygen"/>
            </a:endParaRPr>
          </a:p>
        </p:txBody>
      </p:sp>
      <p:cxnSp>
        <p:nvCxnSpPr>
          <p:cNvPr id="236" name="Google Shape;236;p34"/>
          <p:cNvCxnSpPr/>
          <p:nvPr/>
        </p:nvCxnSpPr>
        <p:spPr>
          <a:xfrm>
            <a:off x="5267044" y="3125394"/>
            <a:ext cx="401100" cy="4500"/>
          </a:xfrm>
          <a:prstGeom prst="straightConnector1">
            <a:avLst/>
          </a:prstGeom>
          <a:noFill/>
          <a:ln cap="flat" cmpd="sng" w="28575">
            <a:solidFill>
              <a:srgbClr val="D9D9D9"/>
            </a:solidFill>
            <a:prstDash val="solid"/>
            <a:round/>
            <a:headEnd len="med" w="med" type="none"/>
            <a:tailEnd len="med" w="med" type="triangle"/>
          </a:ln>
        </p:spPr>
      </p:cxnSp>
      <p:cxnSp>
        <p:nvCxnSpPr>
          <p:cNvPr id="237" name="Google Shape;237;p34"/>
          <p:cNvCxnSpPr/>
          <p:nvPr/>
        </p:nvCxnSpPr>
        <p:spPr>
          <a:xfrm>
            <a:off x="6173444" y="3123132"/>
            <a:ext cx="401100" cy="4500"/>
          </a:xfrm>
          <a:prstGeom prst="straightConnector1">
            <a:avLst/>
          </a:prstGeom>
          <a:noFill/>
          <a:ln cap="flat" cmpd="sng" w="28575">
            <a:solidFill>
              <a:srgbClr val="D9D9D9"/>
            </a:solidFill>
            <a:prstDash val="solid"/>
            <a:round/>
            <a:headEnd len="med" w="med" type="none"/>
            <a:tailEnd len="med" w="med" type="triangle"/>
          </a:ln>
        </p:spPr>
      </p:cxnSp>
      <p:cxnSp>
        <p:nvCxnSpPr>
          <p:cNvPr id="238" name="Google Shape;238;p34"/>
          <p:cNvCxnSpPr/>
          <p:nvPr/>
        </p:nvCxnSpPr>
        <p:spPr>
          <a:xfrm>
            <a:off x="7454819" y="3125407"/>
            <a:ext cx="401100" cy="4500"/>
          </a:xfrm>
          <a:prstGeom prst="straightConnector1">
            <a:avLst/>
          </a:prstGeom>
          <a:noFill/>
          <a:ln cap="flat" cmpd="sng" w="28575">
            <a:solidFill>
              <a:srgbClr val="D9D9D9"/>
            </a:solidFill>
            <a:prstDash val="solid"/>
            <a:round/>
            <a:headEnd len="med" w="med" type="none"/>
            <a:tailEnd len="med" w="med" type="triangle"/>
          </a:ln>
        </p:spPr>
      </p:cxnSp>
      <p:sp>
        <p:nvSpPr>
          <p:cNvPr id="239" name="Google Shape;239;p34"/>
          <p:cNvSpPr txBox="1"/>
          <p:nvPr/>
        </p:nvSpPr>
        <p:spPr>
          <a:xfrm>
            <a:off x="4619075" y="2523800"/>
            <a:ext cx="42561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KMnO4</a:t>
            </a:r>
            <a:r>
              <a:rPr lang="en" sz="1100">
                <a:solidFill>
                  <a:srgbClr val="F3F3F3"/>
                </a:solidFill>
                <a:latin typeface="Oxygen"/>
                <a:ea typeface="Oxygen"/>
                <a:cs typeface="Oxygen"/>
                <a:sym typeface="Oxygen"/>
              </a:rPr>
              <a:t>     NaOH/Glu Dose 1     NaOH/Glu Dose 2      Precip.</a:t>
            </a:r>
            <a:endParaRPr sz="1100">
              <a:solidFill>
                <a:srgbClr val="F3F3F3"/>
              </a:solidFill>
              <a:latin typeface="Oxygen"/>
              <a:ea typeface="Oxygen"/>
              <a:cs typeface="Oxygen"/>
              <a:sym typeface="Oxygen"/>
            </a:endParaRPr>
          </a:p>
        </p:txBody>
      </p:sp>
      <p:pic>
        <p:nvPicPr>
          <p:cNvPr id="240" name="Google Shape;240;p34"/>
          <p:cNvPicPr preferRelativeResize="0"/>
          <p:nvPr/>
        </p:nvPicPr>
        <p:blipFill rotWithShape="1">
          <a:blip r:embed="rId6">
            <a:alphaModFix/>
          </a:blip>
          <a:srcRect b="11567" l="69955" r="11590" t="58564"/>
          <a:stretch/>
        </p:blipFill>
        <p:spPr>
          <a:xfrm>
            <a:off x="5650561" y="2865253"/>
            <a:ext cx="577258" cy="520233"/>
          </a:xfrm>
          <a:prstGeom prst="rect">
            <a:avLst/>
          </a:prstGeom>
          <a:noFill/>
          <a:ln>
            <a:noFill/>
          </a:ln>
        </p:spPr>
      </p:pic>
      <p:pic>
        <p:nvPicPr>
          <p:cNvPr id="241" name="Google Shape;241;p34"/>
          <p:cNvPicPr preferRelativeResize="0"/>
          <p:nvPr/>
        </p:nvPicPr>
        <p:blipFill rotWithShape="1">
          <a:blip r:embed="rId6">
            <a:alphaModFix/>
          </a:blip>
          <a:srcRect b="43493" l="69818" r="8678" t="14340"/>
          <a:stretch/>
        </p:blipFill>
        <p:spPr>
          <a:xfrm>
            <a:off x="6726065" y="2810189"/>
            <a:ext cx="577258" cy="63034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5"/>
          <p:cNvSpPr txBox="1"/>
          <p:nvPr>
            <p:ph idx="1" type="subTitle"/>
          </p:nvPr>
        </p:nvSpPr>
        <p:spPr>
          <a:xfrm>
            <a:off x="193850" y="2662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CC0000"/>
                </a:solidFill>
                <a:latin typeface="Oxygen"/>
                <a:ea typeface="Oxygen"/>
                <a:cs typeface="Oxygen"/>
                <a:sym typeface="Oxygen"/>
              </a:rPr>
              <a:t>Short Ampli Health Activities</a:t>
            </a:r>
            <a:endParaRPr>
              <a:solidFill>
                <a:srgbClr val="CC0000"/>
              </a:solidFill>
              <a:latin typeface="Oxygen"/>
              <a:ea typeface="Oxygen"/>
              <a:cs typeface="Oxygen"/>
              <a:sym typeface="Oxygen"/>
            </a:endParaRPr>
          </a:p>
        </p:txBody>
      </p:sp>
      <p:sp>
        <p:nvSpPr>
          <p:cNvPr id="247" name="Google Shape;247;p35"/>
          <p:cNvSpPr txBox="1"/>
          <p:nvPr/>
        </p:nvSpPr>
        <p:spPr>
          <a:xfrm>
            <a:off x="340800" y="906400"/>
            <a:ext cx="8462400" cy="5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There are lots of activities you could do with Ampli kits that are relevant to health sciences, and could be done in about 30 minutes in the classroom with minimal preparation. Some examples: </a:t>
            </a:r>
            <a:endParaRPr>
              <a:solidFill>
                <a:srgbClr val="3C78D8"/>
              </a:solidFill>
            </a:endParaRPr>
          </a:p>
          <a:p>
            <a:pPr indent="0" lvl="0" marL="0" rtl="0" algn="l">
              <a:spcBef>
                <a:spcPts val="0"/>
              </a:spcBef>
              <a:spcAft>
                <a:spcPts val="0"/>
              </a:spcAft>
              <a:buNone/>
            </a:pPr>
            <a:r>
              <a:t/>
            </a:r>
            <a:endParaRPr>
              <a:solidFill>
                <a:srgbClr val="3C78D8"/>
              </a:solidFill>
            </a:endParaRPr>
          </a:p>
        </p:txBody>
      </p:sp>
      <p:sp>
        <p:nvSpPr>
          <p:cNvPr id="248" name="Google Shape;248;p35"/>
          <p:cNvSpPr txBox="1"/>
          <p:nvPr/>
        </p:nvSpPr>
        <p:spPr>
          <a:xfrm>
            <a:off x="193850" y="1531625"/>
            <a:ext cx="2234100" cy="212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Oxygen"/>
                <a:ea typeface="Oxygen"/>
                <a:cs typeface="Oxygen"/>
                <a:sym typeface="Oxygen"/>
              </a:rPr>
              <a:t>Ampli Diagnostics</a:t>
            </a:r>
            <a:endParaRPr sz="1800">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F1C232"/>
              </a:solidFill>
              <a:latin typeface="Oxygen"/>
              <a:ea typeface="Oxygen"/>
              <a:cs typeface="Oxygen"/>
              <a:sym typeface="Oxygen"/>
            </a:endParaRPr>
          </a:p>
          <a:p>
            <a:pPr indent="0" lvl="0" marL="0" rtl="0" algn="l">
              <a:spcBef>
                <a:spcPts val="0"/>
              </a:spcBef>
              <a:spcAft>
                <a:spcPts val="0"/>
              </a:spcAft>
              <a:buNone/>
            </a:pPr>
            <a:r>
              <a:rPr lang="en">
                <a:solidFill>
                  <a:srgbClr val="F1C232"/>
                </a:solidFill>
                <a:latin typeface="Oxygen"/>
                <a:ea typeface="Oxygen"/>
                <a:cs typeface="Oxygen"/>
                <a:sym typeface="Oxygen"/>
              </a:rPr>
              <a:t>Create and test Ampli diagnostics for virus antigens, cancer markers, drug adherence, and more using conjugated nanoparticles</a:t>
            </a:r>
            <a:endParaRPr>
              <a:solidFill>
                <a:srgbClr val="F1C232"/>
              </a:solidFill>
              <a:latin typeface="Oxygen"/>
              <a:ea typeface="Oxygen"/>
              <a:cs typeface="Oxygen"/>
              <a:sym typeface="Oxygen"/>
            </a:endParaRPr>
          </a:p>
        </p:txBody>
      </p:sp>
      <p:sp>
        <p:nvSpPr>
          <p:cNvPr id="249" name="Google Shape;249;p35"/>
          <p:cNvSpPr txBox="1"/>
          <p:nvPr/>
        </p:nvSpPr>
        <p:spPr>
          <a:xfrm>
            <a:off x="5453800" y="1697250"/>
            <a:ext cx="3552000" cy="12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Oxygen"/>
                <a:ea typeface="Oxygen"/>
                <a:cs typeface="Oxygen"/>
                <a:sym typeface="Oxygen"/>
              </a:rPr>
              <a:t>Blood-Type Teaching</a:t>
            </a:r>
            <a:endParaRPr sz="1800">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F1C232"/>
              </a:solidFill>
              <a:latin typeface="Oxygen"/>
              <a:ea typeface="Oxygen"/>
              <a:cs typeface="Oxygen"/>
              <a:sym typeface="Oxygen"/>
            </a:endParaRPr>
          </a:p>
          <a:p>
            <a:pPr indent="0" lvl="0" marL="0" rtl="0" algn="l">
              <a:spcBef>
                <a:spcPts val="0"/>
              </a:spcBef>
              <a:spcAft>
                <a:spcPts val="0"/>
              </a:spcAft>
              <a:buNone/>
            </a:pPr>
            <a:r>
              <a:rPr lang="en">
                <a:solidFill>
                  <a:srgbClr val="F1C232"/>
                </a:solidFill>
                <a:latin typeface="Oxygen"/>
                <a:ea typeface="Oxygen"/>
                <a:cs typeface="Oxygen"/>
                <a:sym typeface="Oxygen"/>
              </a:rPr>
              <a:t>Educational blood-typing activities to explore antigen compatibility and simulate real-world health and forensic scenarios</a:t>
            </a:r>
            <a:endParaRPr>
              <a:solidFill>
                <a:srgbClr val="F1C232"/>
              </a:solidFill>
              <a:latin typeface="Oxygen"/>
              <a:ea typeface="Oxygen"/>
              <a:cs typeface="Oxygen"/>
              <a:sym typeface="Oxygen"/>
            </a:endParaRPr>
          </a:p>
        </p:txBody>
      </p:sp>
      <p:sp>
        <p:nvSpPr>
          <p:cNvPr id="250" name="Google Shape;250;p35"/>
          <p:cNvSpPr/>
          <p:nvPr/>
        </p:nvSpPr>
        <p:spPr>
          <a:xfrm>
            <a:off x="5533675" y="3354725"/>
            <a:ext cx="3123600" cy="1756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35"/>
          <p:cNvPicPr preferRelativeResize="0"/>
          <p:nvPr/>
        </p:nvPicPr>
        <p:blipFill>
          <a:blip r:embed="rId3">
            <a:alphaModFix/>
          </a:blip>
          <a:stretch>
            <a:fillRect/>
          </a:stretch>
        </p:blipFill>
        <p:spPr>
          <a:xfrm>
            <a:off x="5609237" y="3425081"/>
            <a:ext cx="2969271" cy="1615681"/>
          </a:xfrm>
          <a:prstGeom prst="rect">
            <a:avLst/>
          </a:prstGeom>
          <a:noFill/>
          <a:ln>
            <a:noFill/>
          </a:ln>
        </p:spPr>
      </p:pic>
      <p:pic>
        <p:nvPicPr>
          <p:cNvPr id="252" name="Google Shape;252;p35"/>
          <p:cNvPicPr preferRelativeResize="0"/>
          <p:nvPr/>
        </p:nvPicPr>
        <p:blipFill rotWithShape="1">
          <a:blip r:embed="rId4">
            <a:alphaModFix/>
          </a:blip>
          <a:srcRect b="9558" l="30430" r="25325" t="7253"/>
          <a:stretch/>
        </p:blipFill>
        <p:spPr>
          <a:xfrm>
            <a:off x="2357875" y="1969924"/>
            <a:ext cx="2292851" cy="2424949"/>
          </a:xfrm>
          <a:prstGeom prst="rect">
            <a:avLst/>
          </a:prstGeom>
          <a:noFill/>
          <a:ln>
            <a:noFill/>
          </a:ln>
        </p:spPr>
      </p:pic>
      <p:pic>
        <p:nvPicPr>
          <p:cNvPr id="253" name="Google Shape;253;p35"/>
          <p:cNvPicPr preferRelativeResize="0"/>
          <p:nvPr/>
        </p:nvPicPr>
        <p:blipFill rotWithShape="1">
          <a:blip r:embed="rId5">
            <a:alphaModFix/>
          </a:blip>
          <a:srcRect b="15388" l="21866" r="20512" t="11297"/>
          <a:stretch/>
        </p:blipFill>
        <p:spPr>
          <a:xfrm>
            <a:off x="278400" y="3729150"/>
            <a:ext cx="1931024" cy="1382074"/>
          </a:xfrm>
          <a:prstGeom prst="rect">
            <a:avLst/>
          </a:prstGeom>
          <a:noFill/>
          <a:ln>
            <a:noFill/>
          </a:ln>
        </p:spPr>
      </p:pic>
      <p:pic>
        <p:nvPicPr>
          <p:cNvPr descr="Screen Shot 2017-07-28 at 7.38.53 PM.png" id="254" name="Google Shape;254;p35"/>
          <p:cNvPicPr preferRelativeResize="0"/>
          <p:nvPr/>
        </p:nvPicPr>
        <p:blipFill>
          <a:blip r:embed="rId6">
            <a:alphaModFix/>
          </a:blip>
          <a:stretch>
            <a:fillRect/>
          </a:stretch>
        </p:blipFill>
        <p:spPr>
          <a:xfrm>
            <a:off x="2361825" y="4764525"/>
            <a:ext cx="942975" cy="276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6"/>
          <p:cNvSpPr txBox="1"/>
          <p:nvPr>
            <p:ph idx="1" type="subTitle"/>
          </p:nvPr>
        </p:nvSpPr>
        <p:spPr>
          <a:xfrm>
            <a:off x="311700" y="58145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1C232"/>
                </a:solidFill>
                <a:latin typeface="Oxygen"/>
                <a:ea typeface="Oxygen"/>
                <a:cs typeface="Oxygen"/>
                <a:sym typeface="Oxygen"/>
              </a:rPr>
              <a:t>Overnight Ampli Bioreactor Activities</a:t>
            </a:r>
            <a:endParaRPr>
              <a:solidFill>
                <a:srgbClr val="F1C232"/>
              </a:solidFill>
              <a:latin typeface="Oxygen"/>
              <a:ea typeface="Oxygen"/>
              <a:cs typeface="Oxygen"/>
              <a:sym typeface="Oxygen"/>
            </a:endParaRPr>
          </a:p>
        </p:txBody>
      </p:sp>
      <p:sp>
        <p:nvSpPr>
          <p:cNvPr id="260" name="Google Shape;260;p36"/>
          <p:cNvSpPr txBox="1"/>
          <p:nvPr/>
        </p:nvSpPr>
        <p:spPr>
          <a:xfrm>
            <a:off x="726300" y="1287425"/>
            <a:ext cx="7691400" cy="7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3C78D8"/>
                </a:solidFill>
              </a:rPr>
              <a:t>Unlock the full potential of the Ampli bioreactor with activities done over two short class periods, separated by overnight incubation. Use organism culture methods to explore topics with great potential for creativity and many applications. </a:t>
            </a:r>
            <a:endParaRPr>
              <a:solidFill>
                <a:srgbClr val="3C78D8"/>
              </a:solidFill>
            </a:endParaRPr>
          </a:p>
          <a:p>
            <a:pPr indent="0" lvl="0" marL="0" rtl="0" algn="l">
              <a:spcBef>
                <a:spcPts val="0"/>
              </a:spcBef>
              <a:spcAft>
                <a:spcPts val="0"/>
              </a:spcAft>
              <a:buNone/>
            </a:pPr>
            <a:r>
              <a:t/>
            </a:r>
            <a:endParaRPr>
              <a:solidFill>
                <a:srgbClr val="3C78D8"/>
              </a:solidFill>
            </a:endParaRPr>
          </a:p>
        </p:txBody>
      </p:sp>
      <p:pic>
        <p:nvPicPr>
          <p:cNvPr id="261" name="Google Shape;261;p36"/>
          <p:cNvPicPr preferRelativeResize="0"/>
          <p:nvPr/>
        </p:nvPicPr>
        <p:blipFill rotWithShape="1">
          <a:blip r:embed="rId3">
            <a:alphaModFix/>
          </a:blip>
          <a:srcRect b="15563" l="32800" r="21769" t="27699"/>
          <a:stretch/>
        </p:blipFill>
        <p:spPr>
          <a:xfrm>
            <a:off x="3163050" y="2356958"/>
            <a:ext cx="2697874" cy="1895203"/>
          </a:xfrm>
          <a:prstGeom prst="rect">
            <a:avLst/>
          </a:prstGeom>
          <a:noFill/>
          <a:ln>
            <a:noFill/>
          </a:ln>
        </p:spPr>
      </p:pic>
      <p:pic>
        <p:nvPicPr>
          <p:cNvPr descr="Screen Shot 2017-07-28 at 7.38.53 PM.png" id="262" name="Google Shape;262;p36"/>
          <p:cNvPicPr preferRelativeResize="0"/>
          <p:nvPr/>
        </p:nvPicPr>
        <p:blipFill>
          <a:blip r:embed="rId4">
            <a:alphaModFix/>
          </a:blip>
          <a:stretch>
            <a:fillRect/>
          </a:stretch>
        </p:blipFill>
        <p:spPr>
          <a:xfrm>
            <a:off x="152400" y="152400"/>
            <a:ext cx="942975" cy="276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7"/>
          <p:cNvSpPr txBox="1"/>
          <p:nvPr>
            <p:ph idx="1" type="subTitle"/>
          </p:nvPr>
        </p:nvSpPr>
        <p:spPr>
          <a:xfrm>
            <a:off x="311700" y="297350"/>
            <a:ext cx="8520600" cy="6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1C232"/>
                </a:solidFill>
                <a:latin typeface="Oxygen"/>
                <a:ea typeface="Oxygen"/>
                <a:cs typeface="Oxygen"/>
                <a:sym typeface="Oxygen"/>
              </a:rPr>
              <a:t>Overnight Ampli Bioreactor Activity: Antibiotic Efficacy</a:t>
            </a:r>
            <a:endParaRPr sz="2400">
              <a:solidFill>
                <a:srgbClr val="F1C232"/>
              </a:solidFill>
              <a:latin typeface="Oxygen"/>
              <a:ea typeface="Oxygen"/>
              <a:cs typeface="Oxygen"/>
              <a:sym typeface="Oxygen"/>
            </a:endParaRPr>
          </a:p>
        </p:txBody>
      </p:sp>
      <p:sp>
        <p:nvSpPr>
          <p:cNvPr id="268" name="Google Shape;268;p37"/>
          <p:cNvSpPr txBox="1"/>
          <p:nvPr/>
        </p:nvSpPr>
        <p:spPr>
          <a:xfrm>
            <a:off x="311750" y="3800950"/>
            <a:ext cx="8520600" cy="83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rPr>
              <a:t>What makes an effective antibiotic? </a:t>
            </a:r>
            <a:r>
              <a:rPr lang="en">
                <a:solidFill>
                  <a:srgbClr val="3C78D8"/>
                </a:solidFill>
              </a:rPr>
              <a:t>Write a hypothesis about what kills bacteria. Test it with Ampli, learn about antibiotics, and discuss emergent multidrug resistance</a:t>
            </a:r>
            <a:endParaRPr>
              <a:solidFill>
                <a:srgbClr val="3C78D8"/>
              </a:solidFill>
            </a:endParaRPr>
          </a:p>
        </p:txBody>
      </p:sp>
      <p:pic>
        <p:nvPicPr>
          <p:cNvPr descr="Screen Shot 2017-07-28 at 7.38.53 PM.png" id="269" name="Google Shape;269;p37"/>
          <p:cNvPicPr preferRelativeResize="0"/>
          <p:nvPr/>
        </p:nvPicPr>
        <p:blipFill>
          <a:blip r:embed="rId3">
            <a:alphaModFix/>
          </a:blip>
          <a:stretch>
            <a:fillRect/>
          </a:stretch>
        </p:blipFill>
        <p:spPr>
          <a:xfrm>
            <a:off x="8124825" y="4708650"/>
            <a:ext cx="942975" cy="276225"/>
          </a:xfrm>
          <a:prstGeom prst="rect">
            <a:avLst/>
          </a:prstGeom>
          <a:noFill/>
          <a:ln>
            <a:noFill/>
          </a:ln>
        </p:spPr>
      </p:pic>
      <p:pic>
        <p:nvPicPr>
          <p:cNvPr id="270" name="Google Shape;270;p37"/>
          <p:cNvPicPr preferRelativeResize="0"/>
          <p:nvPr/>
        </p:nvPicPr>
        <p:blipFill>
          <a:blip r:embed="rId4">
            <a:alphaModFix/>
          </a:blip>
          <a:stretch>
            <a:fillRect/>
          </a:stretch>
        </p:blipFill>
        <p:spPr>
          <a:xfrm>
            <a:off x="1656171" y="1060175"/>
            <a:ext cx="4614766" cy="2595800"/>
          </a:xfrm>
          <a:prstGeom prst="rect">
            <a:avLst/>
          </a:prstGeom>
          <a:noFill/>
          <a:ln>
            <a:noFill/>
          </a:ln>
        </p:spPr>
      </p:pic>
      <p:pic>
        <p:nvPicPr>
          <p:cNvPr id="271" name="Google Shape;271;p37"/>
          <p:cNvPicPr preferRelativeResize="0"/>
          <p:nvPr/>
        </p:nvPicPr>
        <p:blipFill>
          <a:blip r:embed="rId5">
            <a:alphaModFix/>
          </a:blip>
          <a:stretch>
            <a:fillRect/>
          </a:stretch>
        </p:blipFill>
        <p:spPr>
          <a:xfrm>
            <a:off x="282263" y="1052750"/>
            <a:ext cx="3096381" cy="2595799"/>
          </a:xfrm>
          <a:prstGeom prst="rect">
            <a:avLst/>
          </a:prstGeom>
          <a:noFill/>
          <a:ln>
            <a:noFill/>
          </a:ln>
        </p:spPr>
      </p:pic>
      <p:pic>
        <p:nvPicPr>
          <p:cNvPr id="272" name="Google Shape;272;p37"/>
          <p:cNvPicPr preferRelativeResize="0"/>
          <p:nvPr/>
        </p:nvPicPr>
        <p:blipFill rotWithShape="1">
          <a:blip r:embed="rId6">
            <a:alphaModFix/>
          </a:blip>
          <a:srcRect b="8878" l="37785" r="16320" t="10110"/>
          <a:stretch/>
        </p:blipFill>
        <p:spPr>
          <a:xfrm rot="5400000">
            <a:off x="6135987" y="1075288"/>
            <a:ext cx="2597626" cy="25789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8"/>
          <p:cNvSpPr txBox="1"/>
          <p:nvPr>
            <p:ph idx="1" type="subTitle"/>
          </p:nvPr>
        </p:nvSpPr>
        <p:spPr>
          <a:xfrm>
            <a:off x="311700" y="297350"/>
            <a:ext cx="8520600" cy="60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1C232"/>
                </a:solidFill>
                <a:latin typeface="Oxygen"/>
                <a:ea typeface="Oxygen"/>
                <a:cs typeface="Oxygen"/>
                <a:sym typeface="Oxygen"/>
              </a:rPr>
              <a:t>Overnight Ampli Bioreactor Activity: Marine Pollution Risk</a:t>
            </a:r>
            <a:endParaRPr sz="2400">
              <a:solidFill>
                <a:srgbClr val="F1C232"/>
              </a:solidFill>
              <a:latin typeface="Oxygen"/>
              <a:ea typeface="Oxygen"/>
              <a:cs typeface="Oxygen"/>
              <a:sym typeface="Oxygen"/>
            </a:endParaRPr>
          </a:p>
        </p:txBody>
      </p:sp>
      <p:sp>
        <p:nvSpPr>
          <p:cNvPr id="278" name="Google Shape;278;p38"/>
          <p:cNvSpPr txBox="1"/>
          <p:nvPr/>
        </p:nvSpPr>
        <p:spPr>
          <a:xfrm>
            <a:off x="4776600" y="1037325"/>
            <a:ext cx="4144200" cy="344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Use visible marine microorganisms like bioluminescent plankton as indicators of ocean pollution impact, and discuss marine conservation and green industry</a:t>
            </a:r>
            <a:endParaRPr>
              <a:solidFill>
                <a:srgbClr val="3C78D8"/>
              </a:solidFill>
            </a:endParaRPr>
          </a:p>
        </p:txBody>
      </p:sp>
      <p:pic>
        <p:nvPicPr>
          <p:cNvPr id="279" name="Google Shape;279;p38"/>
          <p:cNvPicPr preferRelativeResize="0"/>
          <p:nvPr/>
        </p:nvPicPr>
        <p:blipFill>
          <a:blip r:embed="rId3">
            <a:alphaModFix/>
          </a:blip>
          <a:stretch>
            <a:fillRect/>
          </a:stretch>
        </p:blipFill>
        <p:spPr>
          <a:xfrm>
            <a:off x="643300" y="1205150"/>
            <a:ext cx="4205175" cy="3187549"/>
          </a:xfrm>
          <a:prstGeom prst="rect">
            <a:avLst/>
          </a:prstGeom>
          <a:noFill/>
          <a:ln>
            <a:noFill/>
          </a:ln>
        </p:spPr>
      </p:pic>
      <p:pic>
        <p:nvPicPr>
          <p:cNvPr descr="Screen Shot 2017-07-28 at 7.38.53 PM.png" id="280" name="Google Shape;280;p38"/>
          <p:cNvPicPr preferRelativeResize="0"/>
          <p:nvPr/>
        </p:nvPicPr>
        <p:blipFill>
          <a:blip r:embed="rId4">
            <a:alphaModFix/>
          </a:blip>
          <a:stretch>
            <a:fillRect/>
          </a:stretch>
        </p:blipFill>
        <p:spPr>
          <a:xfrm>
            <a:off x="8124825" y="4708650"/>
            <a:ext cx="942975" cy="276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9"/>
          <p:cNvSpPr txBox="1"/>
          <p:nvPr/>
        </p:nvSpPr>
        <p:spPr>
          <a:xfrm>
            <a:off x="179950" y="1006450"/>
            <a:ext cx="6068400" cy="128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F1C232"/>
                </a:solidFill>
                <a:latin typeface="Oxygen"/>
                <a:ea typeface="Oxygen"/>
                <a:cs typeface="Oxygen"/>
                <a:sym typeface="Oxygen"/>
              </a:rPr>
              <a:t>Where can I order Ampli Kits?</a:t>
            </a:r>
            <a:endParaRPr i="1" sz="1800">
              <a:solidFill>
                <a:srgbClr val="F1C232"/>
              </a:solidFill>
              <a:latin typeface="Oxygen"/>
              <a:ea typeface="Oxygen"/>
              <a:cs typeface="Oxygen"/>
              <a:sym typeface="Oxygen"/>
            </a:endParaRPr>
          </a:p>
          <a:p>
            <a:pPr indent="0" lvl="0" marL="0" rtl="0" algn="l">
              <a:spcBef>
                <a:spcPts val="0"/>
              </a:spcBef>
              <a:spcAft>
                <a:spcPts val="0"/>
              </a:spcAft>
              <a:buNone/>
            </a:pPr>
            <a:r>
              <a:t/>
            </a:r>
            <a:endParaRPr i="1" sz="1800">
              <a:solidFill>
                <a:srgbClr val="F1C232"/>
              </a:solidFill>
              <a:latin typeface="Oxygen"/>
              <a:ea typeface="Oxygen"/>
              <a:cs typeface="Oxygen"/>
              <a:sym typeface="Oxygen"/>
            </a:endParaRPr>
          </a:p>
          <a:p>
            <a:pPr indent="-342900" lvl="0" marL="457200" rtl="0" algn="l">
              <a:spcBef>
                <a:spcPts val="0"/>
              </a:spcBef>
              <a:spcAft>
                <a:spcPts val="0"/>
              </a:spcAft>
              <a:buClr>
                <a:srgbClr val="F1C232"/>
              </a:buClr>
              <a:buSzPts val="1800"/>
              <a:buFont typeface="Oxygen"/>
              <a:buChar char="●"/>
            </a:pPr>
            <a:r>
              <a:rPr lang="en" sz="1800">
                <a:solidFill>
                  <a:srgbClr val="F1C232"/>
                </a:solidFill>
                <a:latin typeface="Oxygen"/>
                <a:ea typeface="Oxygen"/>
                <a:cs typeface="Oxygen"/>
                <a:sym typeface="Oxygen"/>
              </a:rPr>
              <a:t>You can visit </a:t>
            </a:r>
            <a:r>
              <a:rPr b="1" lang="en" sz="1800">
                <a:solidFill>
                  <a:srgbClr val="FFFF00"/>
                </a:solidFill>
                <a:latin typeface="Oxygen"/>
                <a:ea typeface="Oxygen"/>
                <a:cs typeface="Oxygen"/>
                <a:sym typeface="Oxygen"/>
              </a:rPr>
              <a:t>AmpliScience.com</a:t>
            </a:r>
            <a:r>
              <a:rPr lang="en" sz="1800">
                <a:solidFill>
                  <a:srgbClr val="F1C232"/>
                </a:solidFill>
                <a:latin typeface="Oxygen"/>
                <a:ea typeface="Oxygen"/>
                <a:cs typeface="Oxygen"/>
                <a:sym typeface="Oxygen"/>
              </a:rPr>
              <a:t> for information on how to order Ampli</a:t>
            </a:r>
            <a:endParaRPr sz="1800">
              <a:solidFill>
                <a:srgbClr val="F1C232"/>
              </a:solidFill>
              <a:latin typeface="Oxygen"/>
              <a:ea typeface="Oxygen"/>
              <a:cs typeface="Oxygen"/>
              <a:sym typeface="Oxygen"/>
            </a:endParaRPr>
          </a:p>
          <a:p>
            <a:pPr indent="-342900" lvl="0" marL="457200" rtl="0" algn="l">
              <a:spcBef>
                <a:spcPts val="0"/>
              </a:spcBef>
              <a:spcAft>
                <a:spcPts val="0"/>
              </a:spcAft>
              <a:buClr>
                <a:srgbClr val="F1C232"/>
              </a:buClr>
              <a:buSzPts val="1800"/>
              <a:buFont typeface="Oxygen"/>
              <a:buChar char="●"/>
            </a:pPr>
            <a:r>
              <a:rPr lang="en" sz="1800">
                <a:solidFill>
                  <a:srgbClr val="F1C232"/>
                </a:solidFill>
                <a:latin typeface="Oxygen"/>
                <a:ea typeface="Oxygen"/>
                <a:cs typeface="Oxygen"/>
                <a:sym typeface="Oxygen"/>
              </a:rPr>
              <a:t>You can contact </a:t>
            </a:r>
            <a:r>
              <a:rPr b="1" lang="en" sz="1800" u="sng">
                <a:solidFill>
                  <a:srgbClr val="FFFF00"/>
                </a:solidFill>
                <a:latin typeface="Oxygen"/>
                <a:ea typeface="Oxygen"/>
                <a:cs typeface="Oxygen"/>
                <a:sym typeface="Oxygen"/>
                <a:hlinkClick r:id="rId3"/>
              </a:rPr>
              <a:t>littledevices@mit.edu</a:t>
            </a:r>
            <a:r>
              <a:rPr b="1" lang="en" sz="1800">
                <a:solidFill>
                  <a:srgbClr val="FFFF00"/>
                </a:solidFill>
                <a:latin typeface="Oxygen"/>
                <a:ea typeface="Oxygen"/>
                <a:cs typeface="Oxygen"/>
                <a:sym typeface="Oxygen"/>
              </a:rPr>
              <a:t> </a:t>
            </a:r>
            <a:r>
              <a:rPr lang="en" sz="1800">
                <a:solidFill>
                  <a:srgbClr val="F1C232"/>
                </a:solidFill>
                <a:latin typeface="Oxygen"/>
                <a:ea typeface="Oxygen"/>
                <a:cs typeface="Oxygen"/>
                <a:sym typeface="Oxygen"/>
              </a:rPr>
              <a:t>for more information</a:t>
            </a:r>
            <a:endParaRPr sz="1800">
              <a:solidFill>
                <a:srgbClr val="F1C232"/>
              </a:solidFill>
              <a:latin typeface="Oxygen"/>
              <a:ea typeface="Oxygen"/>
              <a:cs typeface="Oxygen"/>
              <a:sym typeface="Oxygen"/>
            </a:endParaRPr>
          </a:p>
          <a:p>
            <a:pPr indent="-342900" lvl="0" marL="457200" rtl="0" algn="l">
              <a:spcBef>
                <a:spcPts val="0"/>
              </a:spcBef>
              <a:spcAft>
                <a:spcPts val="0"/>
              </a:spcAft>
              <a:buClr>
                <a:srgbClr val="F1C232"/>
              </a:buClr>
              <a:buSzPts val="1800"/>
              <a:buFont typeface="Oxygen"/>
              <a:buChar char="●"/>
            </a:pPr>
            <a:r>
              <a:rPr lang="en" sz="1800">
                <a:solidFill>
                  <a:srgbClr val="F1C232"/>
                </a:solidFill>
                <a:latin typeface="Oxygen"/>
                <a:ea typeface="Oxygen"/>
                <a:cs typeface="Oxygen"/>
                <a:sym typeface="Oxygen"/>
              </a:rPr>
              <a:t>By downloading the </a:t>
            </a:r>
            <a:r>
              <a:rPr b="1" lang="en" sz="1800">
                <a:solidFill>
                  <a:srgbClr val="FFFF00"/>
                </a:solidFill>
                <a:latin typeface="Oxygen"/>
                <a:ea typeface="Oxygen"/>
                <a:cs typeface="Oxygen"/>
                <a:sym typeface="Oxygen"/>
              </a:rPr>
              <a:t>Ampli App</a:t>
            </a:r>
            <a:r>
              <a:rPr b="1" lang="en" sz="1800">
                <a:solidFill>
                  <a:srgbClr val="F1C232"/>
                </a:solidFill>
                <a:latin typeface="Oxygen"/>
                <a:ea typeface="Oxygen"/>
                <a:cs typeface="Oxygen"/>
                <a:sym typeface="Oxygen"/>
              </a:rPr>
              <a:t> </a:t>
            </a:r>
            <a:r>
              <a:rPr lang="en" sz="1800">
                <a:solidFill>
                  <a:srgbClr val="F1C232"/>
                </a:solidFill>
                <a:latin typeface="Oxygen"/>
                <a:ea typeface="Oxygen"/>
                <a:cs typeface="Oxygen"/>
                <a:sym typeface="Oxygen"/>
              </a:rPr>
              <a:t>you can receive a coupon code  </a:t>
            </a:r>
            <a:endParaRPr sz="1800">
              <a:solidFill>
                <a:srgbClr val="F1C232"/>
              </a:solidFill>
              <a:latin typeface="Oxygen"/>
              <a:ea typeface="Oxygen"/>
              <a:cs typeface="Oxygen"/>
              <a:sym typeface="Oxygen"/>
            </a:endParaRPr>
          </a:p>
          <a:p>
            <a:pPr indent="0" lvl="0" marL="0" rtl="0" algn="l">
              <a:spcBef>
                <a:spcPts val="0"/>
              </a:spcBef>
              <a:spcAft>
                <a:spcPts val="0"/>
              </a:spcAft>
              <a:buNone/>
            </a:pPr>
            <a:r>
              <a:t/>
            </a:r>
            <a:endParaRPr sz="1800">
              <a:solidFill>
                <a:srgbClr val="F3F3F3"/>
              </a:solidFill>
              <a:latin typeface="Oxygen"/>
              <a:ea typeface="Oxygen"/>
              <a:cs typeface="Oxygen"/>
              <a:sym typeface="Oxygen"/>
            </a:endParaRPr>
          </a:p>
          <a:p>
            <a:pPr indent="0" lvl="0" marL="0" rtl="0" algn="l">
              <a:spcBef>
                <a:spcPts val="0"/>
              </a:spcBef>
              <a:spcAft>
                <a:spcPts val="0"/>
              </a:spcAft>
              <a:buNone/>
            </a:pPr>
            <a:r>
              <a:t/>
            </a:r>
            <a:endParaRPr sz="1800">
              <a:solidFill>
                <a:srgbClr val="F3F3F3"/>
              </a:solidFill>
              <a:latin typeface="Oxygen"/>
              <a:ea typeface="Oxygen"/>
              <a:cs typeface="Oxygen"/>
              <a:sym typeface="Oxygen"/>
            </a:endParaRPr>
          </a:p>
        </p:txBody>
      </p:sp>
      <p:sp>
        <p:nvSpPr>
          <p:cNvPr id="286" name="Google Shape;286;p39"/>
          <p:cNvSpPr txBox="1"/>
          <p:nvPr/>
        </p:nvSpPr>
        <p:spPr>
          <a:xfrm>
            <a:off x="179950" y="3733175"/>
            <a:ext cx="6615000" cy="148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CC0000"/>
                </a:solidFill>
                <a:latin typeface="Oxygen"/>
                <a:ea typeface="Oxygen"/>
                <a:cs typeface="Oxygen"/>
                <a:sym typeface="Oxygen"/>
              </a:rPr>
              <a:t>*Ampli Kits go</a:t>
            </a:r>
            <a:r>
              <a:rPr lang="en" sz="1800">
                <a:solidFill>
                  <a:srgbClr val="CC0000"/>
                </a:solidFill>
                <a:latin typeface="Oxygen"/>
                <a:ea typeface="Oxygen"/>
                <a:cs typeface="Oxygen"/>
                <a:sym typeface="Oxygen"/>
              </a:rPr>
              <a:t> on sale on </a:t>
            </a:r>
            <a:r>
              <a:rPr b="1" lang="en" sz="1800">
                <a:solidFill>
                  <a:srgbClr val="CC0000"/>
                </a:solidFill>
                <a:latin typeface="Oxygen"/>
                <a:ea typeface="Oxygen"/>
                <a:cs typeface="Oxygen"/>
                <a:sym typeface="Oxygen"/>
              </a:rPr>
              <a:t>September</a:t>
            </a:r>
            <a:r>
              <a:rPr b="1" lang="en" sz="1800">
                <a:solidFill>
                  <a:srgbClr val="CC0000"/>
                </a:solidFill>
                <a:latin typeface="Oxygen"/>
                <a:ea typeface="Oxygen"/>
                <a:cs typeface="Oxygen"/>
                <a:sym typeface="Oxygen"/>
              </a:rPr>
              <a:t> 23rd </a:t>
            </a:r>
            <a:r>
              <a:rPr lang="en" sz="1800">
                <a:solidFill>
                  <a:srgbClr val="CC0000"/>
                </a:solidFill>
                <a:latin typeface="Oxygen"/>
                <a:ea typeface="Oxygen"/>
                <a:cs typeface="Oxygen"/>
                <a:sym typeface="Oxygen"/>
              </a:rPr>
              <a:t>during MakerFaire NYC but the kits will be sold</a:t>
            </a:r>
            <a:r>
              <a:rPr b="1" lang="en" sz="1800">
                <a:solidFill>
                  <a:srgbClr val="E06666"/>
                </a:solidFill>
                <a:latin typeface="Oxygen"/>
                <a:ea typeface="Oxygen"/>
                <a:cs typeface="Oxygen"/>
                <a:sym typeface="Oxygen"/>
              </a:rPr>
              <a:t> </a:t>
            </a:r>
            <a:r>
              <a:rPr b="1" lang="en" sz="1800">
                <a:solidFill>
                  <a:srgbClr val="FF0000"/>
                </a:solidFill>
                <a:latin typeface="Oxygen"/>
                <a:ea typeface="Oxygen"/>
                <a:cs typeface="Oxygen"/>
                <a:sym typeface="Oxygen"/>
              </a:rPr>
              <a:t>ONLINE</a:t>
            </a:r>
            <a:r>
              <a:rPr lang="en" sz="1800">
                <a:solidFill>
                  <a:srgbClr val="CC0000"/>
                </a:solidFill>
                <a:latin typeface="Oxygen"/>
                <a:ea typeface="Oxygen"/>
                <a:cs typeface="Oxygen"/>
                <a:sym typeface="Oxygen"/>
              </a:rPr>
              <a:t>*</a:t>
            </a:r>
            <a:endParaRPr sz="1800">
              <a:solidFill>
                <a:srgbClr val="CC0000"/>
              </a:solidFill>
              <a:latin typeface="Oxygen"/>
              <a:ea typeface="Oxygen"/>
              <a:cs typeface="Oxygen"/>
              <a:sym typeface="Oxygen"/>
            </a:endParaRPr>
          </a:p>
        </p:txBody>
      </p:sp>
      <p:pic>
        <p:nvPicPr>
          <p:cNvPr id="287" name="Google Shape;287;p39"/>
          <p:cNvPicPr preferRelativeResize="0"/>
          <p:nvPr/>
        </p:nvPicPr>
        <p:blipFill rotWithShape="1">
          <a:blip r:embed="rId4">
            <a:alphaModFix/>
          </a:blip>
          <a:srcRect b="16351" l="12882" r="18042" t="11169"/>
          <a:stretch/>
        </p:blipFill>
        <p:spPr>
          <a:xfrm rot="10800000">
            <a:off x="6276477" y="2083474"/>
            <a:ext cx="2513224" cy="1977857"/>
          </a:xfrm>
          <a:prstGeom prst="rect">
            <a:avLst/>
          </a:prstGeom>
          <a:noFill/>
          <a:ln>
            <a:noFill/>
          </a:ln>
        </p:spPr>
      </p:pic>
      <p:pic>
        <p:nvPicPr>
          <p:cNvPr id="288" name="Google Shape;288;p39"/>
          <p:cNvPicPr preferRelativeResize="0"/>
          <p:nvPr/>
        </p:nvPicPr>
        <p:blipFill rotWithShape="1">
          <a:blip r:embed="rId5">
            <a:alphaModFix/>
          </a:blip>
          <a:srcRect b="17950" l="0" r="8650" t="8117"/>
          <a:stretch/>
        </p:blipFill>
        <p:spPr>
          <a:xfrm rot="10800000">
            <a:off x="6242375" y="151375"/>
            <a:ext cx="2581425" cy="1566971"/>
          </a:xfrm>
          <a:prstGeom prst="rect">
            <a:avLst/>
          </a:prstGeom>
          <a:noFill/>
          <a:ln>
            <a:noFill/>
          </a:ln>
        </p:spPr>
      </p:pic>
      <p:sp>
        <p:nvSpPr>
          <p:cNvPr id="289" name="Google Shape;289;p39"/>
          <p:cNvSpPr txBox="1"/>
          <p:nvPr/>
        </p:nvSpPr>
        <p:spPr>
          <a:xfrm>
            <a:off x="81850" y="2645913"/>
            <a:ext cx="6264600" cy="141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800">
                <a:solidFill>
                  <a:srgbClr val="3C78D8"/>
                </a:solidFill>
                <a:latin typeface="Oxygen"/>
                <a:ea typeface="Oxygen"/>
                <a:cs typeface="Oxygen"/>
                <a:sym typeface="Oxygen"/>
              </a:rPr>
              <a:t>How much does it cost?</a:t>
            </a:r>
            <a:endParaRPr i="1" sz="1800">
              <a:solidFill>
                <a:srgbClr val="3C78D8"/>
              </a:solidFill>
              <a:latin typeface="Oxygen"/>
              <a:ea typeface="Oxygen"/>
              <a:cs typeface="Oxygen"/>
              <a:sym typeface="Oxygen"/>
            </a:endParaRPr>
          </a:p>
          <a:p>
            <a:pPr indent="0" lvl="0" marL="0" rtl="0" algn="l">
              <a:spcBef>
                <a:spcPts val="0"/>
              </a:spcBef>
              <a:spcAft>
                <a:spcPts val="0"/>
              </a:spcAft>
              <a:buNone/>
            </a:pPr>
            <a:r>
              <a:t/>
            </a:r>
            <a:endParaRPr i="1"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Ampli Kits were designed to be affordable </a:t>
            </a:r>
            <a:endParaRPr sz="1800">
              <a:solidFill>
                <a:srgbClr val="3C78D8"/>
              </a:solidFill>
              <a:latin typeface="Oxygen"/>
              <a:ea typeface="Oxygen"/>
              <a:cs typeface="Oxygen"/>
              <a:sym typeface="Oxygen"/>
            </a:endParaRPr>
          </a:p>
          <a:p>
            <a:pPr indent="-342900" lvl="0" marL="457200" rtl="0" algn="l">
              <a:spcBef>
                <a:spcPts val="0"/>
              </a:spcBef>
              <a:spcAft>
                <a:spcPts val="0"/>
              </a:spcAft>
              <a:buClr>
                <a:srgbClr val="3C78D8"/>
              </a:buClr>
              <a:buSzPts val="1800"/>
              <a:buFont typeface="Oxygen"/>
              <a:buChar char="●"/>
            </a:pPr>
            <a:r>
              <a:rPr lang="en" sz="1800">
                <a:solidFill>
                  <a:srgbClr val="3C78D8"/>
                </a:solidFill>
                <a:latin typeface="Oxygen"/>
                <a:ea typeface="Oxygen"/>
                <a:cs typeface="Oxygen"/>
                <a:sym typeface="Oxygen"/>
              </a:rPr>
              <a:t>Kit is around $50 </a:t>
            </a:r>
            <a:endParaRPr sz="1800">
              <a:solidFill>
                <a:srgbClr val="3C78D8"/>
              </a:solidFill>
              <a:latin typeface="Oxygen"/>
              <a:ea typeface="Oxygen"/>
              <a:cs typeface="Oxygen"/>
              <a:sym typeface="Oxygen"/>
            </a:endParaRPr>
          </a:p>
        </p:txBody>
      </p:sp>
      <p:pic>
        <p:nvPicPr>
          <p:cNvPr descr="Screen Shot 2017-07-28 at 7.38.53 PM.png" id="290" name="Google Shape;290;p39"/>
          <p:cNvPicPr preferRelativeResize="0"/>
          <p:nvPr/>
        </p:nvPicPr>
        <p:blipFill>
          <a:blip r:embed="rId6">
            <a:alphaModFix/>
          </a:blip>
          <a:stretch>
            <a:fillRect/>
          </a:stretch>
        </p:blipFill>
        <p:spPr>
          <a:xfrm>
            <a:off x="8126775" y="4792450"/>
            <a:ext cx="942975" cy="276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0"/>
          <p:cNvSpPr txBox="1"/>
          <p:nvPr>
            <p:ph type="ctrTitle"/>
          </p:nvPr>
        </p:nvSpPr>
        <p:spPr>
          <a:xfrm>
            <a:off x="311700" y="1932300"/>
            <a:ext cx="8520600" cy="127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xygen"/>
                <a:ea typeface="Oxygen"/>
                <a:cs typeface="Oxygen"/>
                <a:sym typeface="Oxygen"/>
              </a:rPr>
              <a:t>Discussion + Questions</a:t>
            </a:r>
            <a:endParaRPr sz="4500">
              <a:solidFill>
                <a:srgbClr val="FFFFFF"/>
              </a:solidFill>
              <a:latin typeface="Oxygen"/>
              <a:ea typeface="Oxygen"/>
              <a:cs typeface="Oxygen"/>
              <a:sym typeface="Oxyge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pic>
        <p:nvPicPr>
          <p:cNvPr id="300" name="Google Shape;300;p41"/>
          <p:cNvPicPr preferRelativeResize="0"/>
          <p:nvPr/>
        </p:nvPicPr>
        <p:blipFill rotWithShape="1">
          <a:blip r:embed="rId3">
            <a:alphaModFix/>
          </a:blip>
          <a:srcRect b="10628" l="22813" r="26455" t="20708"/>
          <a:stretch/>
        </p:blipFill>
        <p:spPr>
          <a:xfrm>
            <a:off x="1006850" y="0"/>
            <a:ext cx="6755942"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6"/>
          <p:cNvSpPr txBox="1"/>
          <p:nvPr>
            <p:ph idx="1" type="subTitle"/>
          </p:nvPr>
        </p:nvSpPr>
        <p:spPr>
          <a:xfrm>
            <a:off x="311700" y="3424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CC0000"/>
                </a:solidFill>
                <a:latin typeface="Oxygen"/>
                <a:ea typeface="Oxygen"/>
                <a:cs typeface="Oxygen"/>
                <a:sym typeface="Oxygen"/>
              </a:rPr>
              <a:t>Photos from the week</a:t>
            </a:r>
            <a:endParaRPr b="1">
              <a:solidFill>
                <a:srgbClr val="CC0000"/>
              </a:solidFill>
              <a:latin typeface="Oxygen"/>
              <a:ea typeface="Oxygen"/>
              <a:cs typeface="Oxygen"/>
              <a:sym typeface="Oxygen"/>
            </a:endParaRPr>
          </a:p>
        </p:txBody>
      </p:sp>
      <p:pic>
        <p:nvPicPr>
          <p:cNvPr id="111" name="Google Shape;111;p26"/>
          <p:cNvPicPr preferRelativeResize="0"/>
          <p:nvPr/>
        </p:nvPicPr>
        <p:blipFill rotWithShape="1">
          <a:blip r:embed="rId3">
            <a:alphaModFix/>
          </a:blip>
          <a:srcRect b="7386" l="20025" r="20001" t="12843"/>
          <a:stretch/>
        </p:blipFill>
        <p:spPr>
          <a:xfrm>
            <a:off x="0" y="1408650"/>
            <a:ext cx="2999227" cy="2243948"/>
          </a:xfrm>
          <a:prstGeom prst="rect">
            <a:avLst/>
          </a:prstGeom>
          <a:noFill/>
          <a:ln>
            <a:noFill/>
          </a:ln>
        </p:spPr>
      </p:pic>
      <p:pic>
        <p:nvPicPr>
          <p:cNvPr id="112" name="Google Shape;112;p26"/>
          <p:cNvPicPr preferRelativeResize="0"/>
          <p:nvPr/>
        </p:nvPicPr>
        <p:blipFill rotWithShape="1">
          <a:blip r:embed="rId4">
            <a:alphaModFix/>
          </a:blip>
          <a:srcRect b="9411" l="34691" r="34425" t="20353"/>
          <a:stretch/>
        </p:blipFill>
        <p:spPr>
          <a:xfrm rot="-5400000">
            <a:off x="3351330" y="982211"/>
            <a:ext cx="2344502" cy="2999225"/>
          </a:xfrm>
          <a:prstGeom prst="rect">
            <a:avLst/>
          </a:prstGeom>
          <a:noFill/>
          <a:ln>
            <a:noFill/>
          </a:ln>
        </p:spPr>
      </p:pic>
      <p:pic>
        <p:nvPicPr>
          <p:cNvPr id="113" name="Google Shape;113;p26"/>
          <p:cNvPicPr preferRelativeResize="0"/>
          <p:nvPr/>
        </p:nvPicPr>
        <p:blipFill>
          <a:blip r:embed="rId5">
            <a:alphaModFix/>
          </a:blip>
          <a:stretch>
            <a:fillRect/>
          </a:stretch>
        </p:blipFill>
        <p:spPr>
          <a:xfrm rot="-5400000">
            <a:off x="6458975" y="947875"/>
            <a:ext cx="2301475" cy="3068575"/>
          </a:xfrm>
          <a:prstGeom prst="rect">
            <a:avLst/>
          </a:prstGeom>
          <a:noFill/>
          <a:ln>
            <a:noFill/>
          </a:ln>
        </p:spPr>
      </p:pic>
      <p:sp>
        <p:nvSpPr>
          <p:cNvPr id="114" name="Google Shape;114;p26"/>
          <p:cNvSpPr txBox="1"/>
          <p:nvPr/>
        </p:nvSpPr>
        <p:spPr>
          <a:xfrm>
            <a:off x="2956900" y="3556700"/>
            <a:ext cx="23406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rgbClr val="CC0000"/>
                </a:solidFill>
                <a:latin typeface="Oxygen"/>
                <a:ea typeface="Oxygen"/>
                <a:cs typeface="Oxygen"/>
                <a:sym typeface="Oxygen"/>
              </a:rPr>
              <a:t>Credit: Rianna Jitosho</a:t>
            </a:r>
            <a:endParaRPr i="1" sz="1000">
              <a:solidFill>
                <a:srgbClr val="CC0000"/>
              </a:solidFill>
              <a:latin typeface="Oxygen"/>
              <a:ea typeface="Oxygen"/>
              <a:cs typeface="Oxygen"/>
              <a:sym typeface="Oxygen"/>
            </a:endParaRPr>
          </a:p>
        </p:txBody>
      </p:sp>
      <p:sp>
        <p:nvSpPr>
          <p:cNvPr id="115" name="Google Shape;115;p26"/>
          <p:cNvSpPr txBox="1"/>
          <p:nvPr/>
        </p:nvSpPr>
        <p:spPr>
          <a:xfrm>
            <a:off x="-755200" y="3556700"/>
            <a:ext cx="3512400" cy="4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solidFill>
                  <a:srgbClr val="CC0000"/>
                </a:solidFill>
                <a:latin typeface="Oxygen"/>
                <a:ea typeface="Oxygen"/>
                <a:cs typeface="Oxygen"/>
                <a:sym typeface="Oxygen"/>
              </a:rPr>
              <a:t>Credit</a:t>
            </a:r>
            <a:r>
              <a:rPr i="1" lang="en" sz="1000">
                <a:solidFill>
                  <a:srgbClr val="CC0000"/>
                </a:solidFill>
                <a:latin typeface="Oxygen"/>
                <a:ea typeface="Oxygen"/>
                <a:cs typeface="Oxygen"/>
                <a:sym typeface="Oxygen"/>
              </a:rPr>
              <a:t>: Akio lida  Twitter @dorakio</a:t>
            </a:r>
            <a:endParaRPr i="1" sz="1000">
              <a:solidFill>
                <a:srgbClr val="CC0000"/>
              </a:solidFill>
              <a:latin typeface="Oxygen"/>
              <a:ea typeface="Oxygen"/>
              <a:cs typeface="Oxygen"/>
              <a:sym typeface="Oxygen"/>
            </a:endParaRPr>
          </a:p>
        </p:txBody>
      </p:sp>
      <p:sp>
        <p:nvSpPr>
          <p:cNvPr id="116" name="Google Shape;116;p26"/>
          <p:cNvSpPr txBox="1"/>
          <p:nvPr/>
        </p:nvSpPr>
        <p:spPr>
          <a:xfrm>
            <a:off x="5971738" y="3556700"/>
            <a:ext cx="23406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rgbClr val="CC0000"/>
                </a:solidFill>
                <a:latin typeface="Oxygen"/>
                <a:ea typeface="Oxygen"/>
                <a:cs typeface="Oxygen"/>
                <a:sym typeface="Oxygen"/>
              </a:rPr>
              <a:t>Credit:</a:t>
            </a:r>
            <a:r>
              <a:rPr i="1" lang="en" sz="1000">
                <a:solidFill>
                  <a:srgbClr val="CC0000"/>
                </a:solidFill>
                <a:latin typeface="Oxygen"/>
                <a:ea typeface="Oxygen"/>
                <a:cs typeface="Oxygen"/>
                <a:sym typeface="Oxygen"/>
              </a:rPr>
              <a:t> Rianna Jitosho</a:t>
            </a:r>
            <a:endParaRPr i="1" sz="1000">
              <a:solidFill>
                <a:srgbClr val="CC0000"/>
              </a:solidFill>
              <a:latin typeface="Oxygen"/>
              <a:ea typeface="Oxygen"/>
              <a:cs typeface="Oxygen"/>
              <a:sym typeface="Oxygen"/>
            </a:endParaRPr>
          </a:p>
        </p:txBody>
      </p:sp>
      <p:pic>
        <p:nvPicPr>
          <p:cNvPr descr="Screen Shot 2017-07-28 at 7.38.53 PM.png" id="117" name="Google Shape;117;p26"/>
          <p:cNvPicPr preferRelativeResize="0"/>
          <p:nvPr/>
        </p:nvPicPr>
        <p:blipFill>
          <a:blip r:embed="rId6">
            <a:alphaModFix/>
          </a:blip>
          <a:stretch>
            <a:fillRect/>
          </a:stretch>
        </p:blipFill>
        <p:spPr>
          <a:xfrm>
            <a:off x="152400" y="76200"/>
            <a:ext cx="942975" cy="276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7"/>
          <p:cNvSpPr txBox="1"/>
          <p:nvPr/>
        </p:nvSpPr>
        <p:spPr>
          <a:xfrm>
            <a:off x="3265875" y="3136025"/>
            <a:ext cx="5752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7"/>
          <p:cNvSpPr txBox="1"/>
          <p:nvPr/>
        </p:nvSpPr>
        <p:spPr>
          <a:xfrm>
            <a:off x="5253350" y="569275"/>
            <a:ext cx="5752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7"/>
          <p:cNvSpPr txBox="1"/>
          <p:nvPr/>
        </p:nvSpPr>
        <p:spPr>
          <a:xfrm>
            <a:off x="4578450" y="539400"/>
            <a:ext cx="4440300" cy="424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Oxygen"/>
                <a:ea typeface="Oxygen"/>
                <a:cs typeface="Oxygen"/>
                <a:sym typeface="Oxygen"/>
              </a:rPr>
              <a:t>Introductory Level Ampli activities: </a:t>
            </a:r>
            <a:endParaRPr b="1">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0" lvl="0" marL="0" rtl="0" algn="l">
              <a:spcBef>
                <a:spcPts val="0"/>
              </a:spcBef>
              <a:spcAft>
                <a:spcPts val="0"/>
              </a:spcAft>
              <a:buNone/>
            </a:pPr>
            <a:r>
              <a:t/>
            </a:r>
            <a:endParaRPr>
              <a:solidFill>
                <a:srgbClr val="3C78D8"/>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Free-form experiment design: </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Test flow with food coloring</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Test pH of ethanol</a:t>
            </a:r>
            <a:endParaRPr>
              <a:solidFill>
                <a:srgbClr val="3C78D8"/>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Study fermentation:</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FFF00"/>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Examine &amp; quantify ethanol production</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Make ethanol</a:t>
            </a:r>
            <a:endParaRPr>
              <a:solidFill>
                <a:srgbClr val="3C78D8"/>
              </a:solidFill>
              <a:latin typeface="Oxygen"/>
              <a:ea typeface="Oxygen"/>
              <a:cs typeface="Oxygen"/>
              <a:sym typeface="Oxygen"/>
            </a:endParaRPr>
          </a:p>
          <a:p>
            <a:pPr indent="0" lvl="0" marL="0" rtl="0" algn="l">
              <a:spcBef>
                <a:spcPts val="0"/>
              </a:spcBef>
              <a:spcAft>
                <a:spcPts val="0"/>
              </a:spcAft>
              <a:buNone/>
            </a:pPr>
            <a:r>
              <a:t/>
            </a:r>
            <a:endParaRPr>
              <a:solidFill>
                <a:srgbClr val="3C78D8"/>
              </a:solidFill>
              <a:latin typeface="Oxygen"/>
              <a:ea typeface="Oxygen"/>
              <a:cs typeface="Oxygen"/>
              <a:sym typeface="Oxygen"/>
            </a:endParaRPr>
          </a:p>
        </p:txBody>
      </p:sp>
      <p:pic>
        <p:nvPicPr>
          <p:cNvPr id="125" name="Google Shape;125;p27"/>
          <p:cNvPicPr preferRelativeResize="0"/>
          <p:nvPr/>
        </p:nvPicPr>
        <p:blipFill rotWithShape="1">
          <a:blip r:embed="rId3">
            <a:alphaModFix/>
          </a:blip>
          <a:srcRect b="12960" l="2145" r="3754" t="15472"/>
          <a:stretch/>
        </p:blipFill>
        <p:spPr>
          <a:xfrm>
            <a:off x="232025" y="448500"/>
            <a:ext cx="4187956" cy="4246500"/>
          </a:xfrm>
          <a:prstGeom prst="rect">
            <a:avLst/>
          </a:prstGeom>
          <a:noFill/>
          <a:ln>
            <a:noFill/>
          </a:ln>
        </p:spPr>
      </p:pic>
      <p:pic>
        <p:nvPicPr>
          <p:cNvPr descr="Screen Shot 2017-07-28 at 7.38.53 PM.png" id="126" name="Google Shape;126;p27"/>
          <p:cNvPicPr preferRelativeResize="0"/>
          <p:nvPr/>
        </p:nvPicPr>
        <p:blipFill>
          <a:blip r:embed="rId4">
            <a:alphaModFix/>
          </a:blip>
          <a:stretch>
            <a:fillRect/>
          </a:stretch>
        </p:blipFill>
        <p:spPr>
          <a:xfrm>
            <a:off x="152400" y="0"/>
            <a:ext cx="942975" cy="276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8"/>
          <p:cNvSpPr txBox="1"/>
          <p:nvPr/>
        </p:nvSpPr>
        <p:spPr>
          <a:xfrm>
            <a:off x="5483075" y="369600"/>
            <a:ext cx="3375600" cy="440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CC0000"/>
                </a:solidFill>
                <a:latin typeface="Oxygen"/>
                <a:ea typeface="Oxygen"/>
                <a:cs typeface="Oxygen"/>
                <a:sym typeface="Oxygen"/>
              </a:rPr>
              <a:t>Advanced Level Ampli Activities: </a:t>
            </a:r>
            <a:endParaRPr b="1">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FFFF00"/>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rPr lang="en">
                <a:solidFill>
                  <a:srgbClr val="FFFF00"/>
                </a:solidFill>
                <a:latin typeface="Oxygen"/>
                <a:ea typeface="Oxygen"/>
                <a:cs typeface="Oxygen"/>
                <a:sym typeface="Oxygen"/>
              </a:rPr>
              <a:t>Study Fermentation</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Made ethanol with water, yeast, and sugar</a:t>
            </a:r>
            <a:endParaRPr>
              <a:solidFill>
                <a:srgbClr val="3C78D8"/>
              </a:solidFill>
              <a:latin typeface="Oxygen"/>
              <a:ea typeface="Oxygen"/>
              <a:cs typeface="Oxygen"/>
              <a:sym typeface="Oxygen"/>
            </a:endParaRPr>
          </a:p>
          <a:p>
            <a:pPr indent="0" lvl="0" marL="0" rtl="0" algn="l">
              <a:spcBef>
                <a:spcPts val="0"/>
              </a:spcBef>
              <a:spcAft>
                <a:spcPts val="0"/>
              </a:spcAft>
              <a:buNone/>
            </a:pPr>
            <a:r>
              <a:t/>
            </a:r>
            <a:endParaRPr>
              <a:solidFill>
                <a:srgbClr val="3C78D8"/>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rPr lang="en">
                <a:solidFill>
                  <a:srgbClr val="FFFF00"/>
                </a:solidFill>
                <a:latin typeface="Oxygen"/>
                <a:ea typeface="Oxygen"/>
                <a:cs typeface="Oxygen"/>
                <a:sym typeface="Oxygen"/>
              </a:rPr>
              <a:t>Downstream reactions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Introduce Ampli system with food color flow</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Perform 2 chemical reactions using the Ampli system</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Evaluate success of the reactions using pH and multimeters</a:t>
            </a:r>
            <a:endParaRPr>
              <a:solidFill>
                <a:srgbClr val="3C78D8"/>
              </a:solidFill>
              <a:latin typeface="Oxygen"/>
              <a:ea typeface="Oxygen"/>
              <a:cs typeface="Oxygen"/>
              <a:sym typeface="Oxygen"/>
            </a:endParaRPr>
          </a:p>
          <a:p>
            <a:pPr indent="0" lvl="0" marL="0" rtl="0" algn="l">
              <a:spcBef>
                <a:spcPts val="0"/>
              </a:spcBef>
              <a:spcAft>
                <a:spcPts val="0"/>
              </a:spcAft>
              <a:buNone/>
            </a:pPr>
            <a:r>
              <a:t/>
            </a:r>
            <a:endParaRPr>
              <a:solidFill>
                <a:srgbClr val="3C78D8"/>
              </a:solidFill>
              <a:latin typeface="Oxygen"/>
              <a:ea typeface="Oxygen"/>
              <a:cs typeface="Oxygen"/>
              <a:sym typeface="Oxygen"/>
            </a:endParaRPr>
          </a:p>
        </p:txBody>
      </p:sp>
      <p:pic>
        <p:nvPicPr>
          <p:cNvPr descr="Screen Shot 2017-07-28 at 7.38.53 PM.png" id="132" name="Google Shape;132;p28"/>
          <p:cNvPicPr preferRelativeResize="0"/>
          <p:nvPr/>
        </p:nvPicPr>
        <p:blipFill>
          <a:blip r:embed="rId3">
            <a:alphaModFix/>
          </a:blip>
          <a:stretch>
            <a:fillRect/>
          </a:stretch>
        </p:blipFill>
        <p:spPr>
          <a:xfrm>
            <a:off x="152400" y="152400"/>
            <a:ext cx="942975" cy="276225"/>
          </a:xfrm>
          <a:prstGeom prst="rect">
            <a:avLst/>
          </a:prstGeom>
          <a:noFill/>
          <a:ln>
            <a:noFill/>
          </a:ln>
        </p:spPr>
      </p:pic>
      <p:pic>
        <p:nvPicPr>
          <p:cNvPr id="133" name="Google Shape;133;p28"/>
          <p:cNvPicPr preferRelativeResize="0"/>
          <p:nvPr/>
        </p:nvPicPr>
        <p:blipFill rotWithShape="1">
          <a:blip r:embed="rId4">
            <a:alphaModFix/>
          </a:blip>
          <a:srcRect b="13359" l="34398" r="8941" t="17565"/>
          <a:stretch/>
        </p:blipFill>
        <p:spPr>
          <a:xfrm>
            <a:off x="1014975" y="854700"/>
            <a:ext cx="4006423" cy="37744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9"/>
          <p:cNvSpPr txBox="1"/>
          <p:nvPr>
            <p:ph idx="1" type="subTitle"/>
          </p:nvPr>
        </p:nvSpPr>
        <p:spPr>
          <a:xfrm>
            <a:off x="3279525" y="174250"/>
            <a:ext cx="5552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00"/>
                </a:solidFill>
                <a:latin typeface="Oxygen"/>
                <a:ea typeface="Oxygen"/>
                <a:cs typeface="Oxygen"/>
                <a:sym typeface="Oxygen"/>
              </a:rPr>
              <a:t>What Makes Ampli Unique?</a:t>
            </a:r>
            <a:endParaRPr b="1">
              <a:solidFill>
                <a:srgbClr val="FFFF00"/>
              </a:solidFill>
              <a:latin typeface="Oxygen"/>
              <a:ea typeface="Oxygen"/>
              <a:cs typeface="Oxygen"/>
              <a:sym typeface="Oxygen"/>
            </a:endParaRPr>
          </a:p>
        </p:txBody>
      </p:sp>
      <p:pic>
        <p:nvPicPr>
          <p:cNvPr id="139" name="Google Shape;139;p29"/>
          <p:cNvPicPr preferRelativeResize="0"/>
          <p:nvPr/>
        </p:nvPicPr>
        <p:blipFill rotWithShape="1">
          <a:blip r:embed="rId3">
            <a:alphaModFix/>
          </a:blip>
          <a:srcRect b="0" l="6824" r="9542" t="0"/>
          <a:stretch/>
        </p:blipFill>
        <p:spPr>
          <a:xfrm>
            <a:off x="0" y="2573450"/>
            <a:ext cx="3279526" cy="2205650"/>
          </a:xfrm>
          <a:prstGeom prst="rect">
            <a:avLst/>
          </a:prstGeom>
          <a:noFill/>
          <a:ln>
            <a:noFill/>
          </a:ln>
        </p:spPr>
      </p:pic>
      <p:pic>
        <p:nvPicPr>
          <p:cNvPr id="140" name="Google Shape;140;p29"/>
          <p:cNvPicPr preferRelativeResize="0"/>
          <p:nvPr/>
        </p:nvPicPr>
        <p:blipFill>
          <a:blip r:embed="rId4">
            <a:alphaModFix/>
          </a:blip>
          <a:stretch>
            <a:fillRect/>
          </a:stretch>
        </p:blipFill>
        <p:spPr>
          <a:xfrm>
            <a:off x="0" y="342432"/>
            <a:ext cx="3279526" cy="1844743"/>
          </a:xfrm>
          <a:prstGeom prst="rect">
            <a:avLst/>
          </a:prstGeom>
          <a:noFill/>
          <a:ln>
            <a:noFill/>
          </a:ln>
        </p:spPr>
      </p:pic>
      <p:pic>
        <p:nvPicPr>
          <p:cNvPr descr="Screen Shot 2017-07-28 at 7.38.53 PM.png" id="141" name="Google Shape;141;p29"/>
          <p:cNvPicPr preferRelativeResize="0"/>
          <p:nvPr/>
        </p:nvPicPr>
        <p:blipFill>
          <a:blip r:embed="rId5">
            <a:alphaModFix/>
          </a:blip>
          <a:stretch>
            <a:fillRect/>
          </a:stretch>
        </p:blipFill>
        <p:spPr>
          <a:xfrm>
            <a:off x="152400" y="0"/>
            <a:ext cx="942975" cy="276225"/>
          </a:xfrm>
          <a:prstGeom prst="rect">
            <a:avLst/>
          </a:prstGeom>
          <a:noFill/>
          <a:ln>
            <a:noFill/>
          </a:ln>
        </p:spPr>
      </p:pic>
      <p:grpSp>
        <p:nvGrpSpPr>
          <p:cNvPr id="142" name="Google Shape;142;p29"/>
          <p:cNvGrpSpPr/>
          <p:nvPr/>
        </p:nvGrpSpPr>
        <p:grpSpPr>
          <a:xfrm>
            <a:off x="4109550" y="1088382"/>
            <a:ext cx="1568100" cy="1485068"/>
            <a:chOff x="3491625" y="921582"/>
            <a:chExt cx="1568100" cy="1485068"/>
          </a:xfrm>
        </p:grpSpPr>
        <p:grpSp>
          <p:nvGrpSpPr>
            <p:cNvPr id="143" name="Google Shape;143;p29"/>
            <p:cNvGrpSpPr/>
            <p:nvPr/>
          </p:nvGrpSpPr>
          <p:grpSpPr>
            <a:xfrm>
              <a:off x="3752808" y="921582"/>
              <a:ext cx="1050511" cy="1011650"/>
              <a:chOff x="-2267350" y="1846871"/>
              <a:chExt cx="1407625" cy="1355554"/>
            </a:xfrm>
          </p:grpSpPr>
          <p:sp>
            <p:nvSpPr>
              <p:cNvPr id="144" name="Google Shape;144;p29"/>
              <p:cNvSpPr/>
              <p:nvPr/>
            </p:nvSpPr>
            <p:spPr>
              <a:xfrm>
                <a:off x="-2246025" y="1846871"/>
                <a:ext cx="1386300" cy="132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noun_50468_cc.png" id="145" name="Google Shape;145;p29"/>
              <p:cNvPicPr preferRelativeResize="0"/>
              <p:nvPr/>
            </p:nvPicPr>
            <p:blipFill rotWithShape="1">
              <a:blip r:embed="rId6">
                <a:alphaModFix/>
              </a:blip>
              <a:srcRect b="0" l="0" r="0" t="17177"/>
              <a:stretch/>
            </p:blipFill>
            <p:spPr>
              <a:xfrm>
                <a:off x="-2267350" y="2054275"/>
                <a:ext cx="1386299" cy="1148151"/>
              </a:xfrm>
              <a:prstGeom prst="rect">
                <a:avLst/>
              </a:prstGeom>
              <a:noFill/>
              <a:ln>
                <a:noFill/>
              </a:ln>
            </p:spPr>
          </p:pic>
        </p:grpSp>
        <p:sp>
          <p:nvSpPr>
            <p:cNvPr id="146" name="Google Shape;146;p29"/>
            <p:cNvSpPr txBox="1"/>
            <p:nvPr/>
          </p:nvSpPr>
          <p:spPr>
            <a:xfrm>
              <a:off x="3491625" y="1823750"/>
              <a:ext cx="15681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CC0000"/>
                  </a:solidFill>
                  <a:latin typeface="Oxygen"/>
                  <a:ea typeface="Oxygen"/>
                  <a:cs typeface="Oxygen"/>
                  <a:sym typeface="Oxygen"/>
                </a:rPr>
                <a:t>Safety</a:t>
              </a:r>
              <a:endParaRPr b="1" sz="1800">
                <a:solidFill>
                  <a:srgbClr val="CC0000"/>
                </a:solidFill>
                <a:latin typeface="Oxygen"/>
                <a:ea typeface="Oxygen"/>
                <a:cs typeface="Oxygen"/>
                <a:sym typeface="Oxygen"/>
              </a:endParaRPr>
            </a:p>
          </p:txBody>
        </p:sp>
      </p:grpSp>
      <p:grpSp>
        <p:nvGrpSpPr>
          <p:cNvPr id="147" name="Google Shape;147;p29"/>
          <p:cNvGrpSpPr/>
          <p:nvPr/>
        </p:nvGrpSpPr>
        <p:grpSpPr>
          <a:xfrm>
            <a:off x="6507675" y="1114121"/>
            <a:ext cx="1568100" cy="1433579"/>
            <a:chOff x="5271825" y="1139859"/>
            <a:chExt cx="1568100" cy="1433579"/>
          </a:xfrm>
        </p:grpSpPr>
        <p:grpSp>
          <p:nvGrpSpPr>
            <p:cNvPr id="148" name="Google Shape;148;p29"/>
            <p:cNvGrpSpPr/>
            <p:nvPr/>
          </p:nvGrpSpPr>
          <p:grpSpPr>
            <a:xfrm>
              <a:off x="5554067" y="1139859"/>
              <a:ext cx="1045421" cy="982602"/>
              <a:chOff x="-2286725" y="368709"/>
              <a:chExt cx="1427001" cy="1341253"/>
            </a:xfrm>
          </p:grpSpPr>
          <p:sp>
            <p:nvSpPr>
              <p:cNvPr id="149" name="Google Shape;149;p29"/>
              <p:cNvSpPr/>
              <p:nvPr/>
            </p:nvSpPr>
            <p:spPr>
              <a:xfrm>
                <a:off x="-2266375" y="368709"/>
                <a:ext cx="1386300" cy="132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noun_594480_cc.png" id="150" name="Google Shape;150;p29"/>
              <p:cNvPicPr preferRelativeResize="0"/>
              <p:nvPr/>
            </p:nvPicPr>
            <p:blipFill rotWithShape="1">
              <a:blip r:embed="rId7">
                <a:alphaModFix/>
              </a:blip>
              <a:srcRect b="0" l="0" r="0" t="37609"/>
              <a:stretch/>
            </p:blipFill>
            <p:spPr>
              <a:xfrm>
                <a:off x="-2286725" y="819637"/>
                <a:ext cx="1427001" cy="890325"/>
              </a:xfrm>
              <a:prstGeom prst="rect">
                <a:avLst/>
              </a:prstGeom>
              <a:noFill/>
              <a:ln>
                <a:noFill/>
              </a:ln>
            </p:spPr>
          </p:pic>
        </p:grpSp>
        <p:sp>
          <p:nvSpPr>
            <p:cNvPr id="151" name="Google Shape;151;p29"/>
            <p:cNvSpPr txBox="1"/>
            <p:nvPr/>
          </p:nvSpPr>
          <p:spPr>
            <a:xfrm>
              <a:off x="5271825" y="1990538"/>
              <a:ext cx="15681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CC0000"/>
                  </a:solidFill>
                  <a:latin typeface="Oxygen"/>
                  <a:ea typeface="Oxygen"/>
                  <a:cs typeface="Oxygen"/>
                  <a:sym typeface="Oxygen"/>
                </a:rPr>
                <a:t>Speed</a:t>
              </a:r>
              <a:endParaRPr b="1" sz="1800">
                <a:solidFill>
                  <a:srgbClr val="CC0000"/>
                </a:solidFill>
                <a:latin typeface="Oxygen"/>
                <a:ea typeface="Oxygen"/>
                <a:cs typeface="Oxygen"/>
                <a:sym typeface="Oxygen"/>
              </a:endParaRPr>
            </a:p>
          </p:txBody>
        </p:sp>
      </p:grpSp>
      <p:grpSp>
        <p:nvGrpSpPr>
          <p:cNvPr id="152" name="Google Shape;152;p29"/>
          <p:cNvGrpSpPr/>
          <p:nvPr/>
        </p:nvGrpSpPr>
        <p:grpSpPr>
          <a:xfrm>
            <a:off x="6586075" y="3134022"/>
            <a:ext cx="1568100" cy="1487865"/>
            <a:chOff x="6654775" y="2187185"/>
            <a:chExt cx="1568100" cy="1487865"/>
          </a:xfrm>
        </p:grpSpPr>
        <p:grpSp>
          <p:nvGrpSpPr>
            <p:cNvPr id="153" name="Google Shape;153;p29"/>
            <p:cNvGrpSpPr/>
            <p:nvPr/>
          </p:nvGrpSpPr>
          <p:grpSpPr>
            <a:xfrm>
              <a:off x="6916128" y="2187185"/>
              <a:ext cx="1045409" cy="999038"/>
              <a:chOff x="9983375" y="184350"/>
              <a:chExt cx="1386300" cy="1324809"/>
            </a:xfrm>
          </p:grpSpPr>
          <p:sp>
            <p:nvSpPr>
              <p:cNvPr id="154" name="Google Shape;154;p29"/>
              <p:cNvSpPr/>
              <p:nvPr/>
            </p:nvSpPr>
            <p:spPr>
              <a:xfrm>
                <a:off x="9983375" y="184359"/>
                <a:ext cx="1386300" cy="132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noun_897940_cc.png" id="155" name="Google Shape;155;p29"/>
              <p:cNvPicPr preferRelativeResize="0"/>
              <p:nvPr/>
            </p:nvPicPr>
            <p:blipFill rotWithShape="1">
              <a:blip r:embed="rId8">
                <a:alphaModFix/>
              </a:blip>
              <a:srcRect b="0" l="0" r="5069" t="0"/>
              <a:stretch/>
            </p:blipFill>
            <p:spPr>
              <a:xfrm>
                <a:off x="9983375" y="184350"/>
                <a:ext cx="1257674" cy="1324801"/>
              </a:xfrm>
              <a:prstGeom prst="rect">
                <a:avLst/>
              </a:prstGeom>
              <a:noFill/>
              <a:ln>
                <a:noFill/>
              </a:ln>
            </p:spPr>
          </p:pic>
        </p:grpSp>
        <p:sp>
          <p:nvSpPr>
            <p:cNvPr id="156" name="Google Shape;156;p29"/>
            <p:cNvSpPr txBox="1"/>
            <p:nvPr/>
          </p:nvSpPr>
          <p:spPr>
            <a:xfrm>
              <a:off x="6654775" y="3092150"/>
              <a:ext cx="15681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CC0000"/>
                  </a:solidFill>
                  <a:latin typeface="Oxygen"/>
                  <a:ea typeface="Oxygen"/>
                  <a:cs typeface="Oxygen"/>
                  <a:sym typeface="Oxygen"/>
                </a:rPr>
                <a:t>Equipment</a:t>
              </a:r>
              <a:endParaRPr b="1" sz="1800">
                <a:solidFill>
                  <a:srgbClr val="CC0000"/>
                </a:solidFill>
                <a:latin typeface="Oxygen"/>
                <a:ea typeface="Oxygen"/>
                <a:cs typeface="Oxygen"/>
                <a:sym typeface="Oxygen"/>
              </a:endParaRPr>
            </a:p>
          </p:txBody>
        </p:sp>
      </p:grpSp>
      <p:grpSp>
        <p:nvGrpSpPr>
          <p:cNvPr id="157" name="Google Shape;157;p29"/>
          <p:cNvGrpSpPr/>
          <p:nvPr/>
        </p:nvGrpSpPr>
        <p:grpSpPr>
          <a:xfrm>
            <a:off x="3719000" y="3134028"/>
            <a:ext cx="2427600" cy="1645072"/>
            <a:chOff x="4329075" y="2798778"/>
            <a:chExt cx="2427600" cy="1645072"/>
          </a:xfrm>
        </p:grpSpPr>
        <p:grpSp>
          <p:nvGrpSpPr>
            <p:cNvPr id="158" name="Google Shape;158;p29"/>
            <p:cNvGrpSpPr/>
            <p:nvPr/>
          </p:nvGrpSpPr>
          <p:grpSpPr>
            <a:xfrm>
              <a:off x="5017625" y="2798778"/>
              <a:ext cx="1050486" cy="1065684"/>
              <a:chOff x="10449350" y="3230250"/>
              <a:chExt cx="1406650" cy="1427001"/>
            </a:xfrm>
          </p:grpSpPr>
          <p:sp>
            <p:nvSpPr>
              <p:cNvPr id="159" name="Google Shape;159;p29"/>
              <p:cNvSpPr/>
              <p:nvPr/>
            </p:nvSpPr>
            <p:spPr>
              <a:xfrm>
                <a:off x="10449350" y="3281359"/>
                <a:ext cx="1386300" cy="1324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noun_897944_cc.png" id="160" name="Google Shape;160;p29"/>
              <p:cNvPicPr preferRelativeResize="0"/>
              <p:nvPr/>
            </p:nvPicPr>
            <p:blipFill rotWithShape="1">
              <a:blip r:embed="rId9">
                <a:alphaModFix/>
              </a:blip>
              <a:srcRect b="0" l="0" r="7458" t="0"/>
              <a:stretch/>
            </p:blipFill>
            <p:spPr>
              <a:xfrm flipH="1">
                <a:off x="10535399" y="3230250"/>
                <a:ext cx="1320601" cy="1427001"/>
              </a:xfrm>
              <a:prstGeom prst="rect">
                <a:avLst/>
              </a:prstGeom>
              <a:noFill/>
              <a:ln>
                <a:noFill/>
              </a:ln>
            </p:spPr>
          </p:pic>
        </p:grpSp>
        <p:sp>
          <p:nvSpPr>
            <p:cNvPr id="161" name="Google Shape;161;p29"/>
            <p:cNvSpPr txBox="1"/>
            <p:nvPr/>
          </p:nvSpPr>
          <p:spPr>
            <a:xfrm>
              <a:off x="4329075" y="3860950"/>
              <a:ext cx="2427600" cy="582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CC0000"/>
                  </a:solidFill>
                  <a:latin typeface="Oxygen"/>
                  <a:ea typeface="Oxygen"/>
                  <a:cs typeface="Oxygen"/>
                  <a:sym typeface="Oxygen"/>
                </a:rPr>
                <a:t>Programmable Biochemistry</a:t>
              </a:r>
              <a:endParaRPr b="1" sz="1800">
                <a:solidFill>
                  <a:srgbClr val="CC0000"/>
                </a:solidFill>
                <a:latin typeface="Oxygen"/>
                <a:ea typeface="Oxygen"/>
                <a:cs typeface="Oxygen"/>
                <a:sym typeface="Oxygen"/>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30"/>
          <p:cNvSpPr txBox="1"/>
          <p:nvPr>
            <p:ph idx="1" type="subTitle"/>
          </p:nvPr>
        </p:nvSpPr>
        <p:spPr>
          <a:xfrm>
            <a:off x="311700" y="3424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1C232"/>
                </a:solidFill>
                <a:latin typeface="Oxygen"/>
                <a:ea typeface="Oxygen"/>
                <a:cs typeface="Oxygen"/>
                <a:sym typeface="Oxygen"/>
              </a:rPr>
              <a:t>Implementing Ampli in the Classroom</a:t>
            </a:r>
            <a:endParaRPr>
              <a:solidFill>
                <a:srgbClr val="F1C232"/>
              </a:solidFill>
              <a:latin typeface="Oxygen"/>
              <a:ea typeface="Oxygen"/>
              <a:cs typeface="Oxygen"/>
              <a:sym typeface="Oxygen"/>
            </a:endParaRPr>
          </a:p>
        </p:txBody>
      </p:sp>
      <p:sp>
        <p:nvSpPr>
          <p:cNvPr id="167" name="Google Shape;167;p30"/>
          <p:cNvSpPr txBox="1"/>
          <p:nvPr/>
        </p:nvSpPr>
        <p:spPr>
          <a:xfrm>
            <a:off x="1095375" y="1041750"/>
            <a:ext cx="7173300" cy="395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1C232"/>
                </a:solidFill>
                <a:latin typeface="Oxygen"/>
                <a:ea typeface="Oxygen"/>
                <a:cs typeface="Oxygen"/>
                <a:sym typeface="Oxygen"/>
              </a:rPr>
              <a:t>You’ve asked us:</a:t>
            </a:r>
            <a:endParaRPr>
              <a:solidFill>
                <a:srgbClr val="F1C232"/>
              </a:solidFill>
              <a:latin typeface="Oxygen"/>
              <a:ea typeface="Oxygen"/>
              <a:cs typeface="Oxygen"/>
              <a:sym typeface="Oxygen"/>
            </a:endParaRPr>
          </a:p>
          <a:p>
            <a:pPr indent="0" lvl="0" marL="0" rtl="0" algn="l">
              <a:spcBef>
                <a:spcPts val="0"/>
              </a:spcBef>
              <a:spcAft>
                <a:spcPts val="0"/>
              </a:spcAft>
              <a:buNone/>
            </a:pPr>
            <a:r>
              <a:t/>
            </a:r>
            <a:endParaRPr>
              <a:solidFill>
                <a:schemeClr val="lt2"/>
              </a:solidFill>
              <a:latin typeface="Oxygen"/>
              <a:ea typeface="Oxygen"/>
              <a:cs typeface="Oxygen"/>
              <a:sym typeface="Oxygen"/>
            </a:endParaRPr>
          </a:p>
          <a:p>
            <a:pPr indent="-317500" lvl="0" marL="457200" rtl="0" algn="l">
              <a:spcBef>
                <a:spcPts val="0"/>
              </a:spcBef>
              <a:spcAft>
                <a:spcPts val="0"/>
              </a:spcAft>
              <a:buClr>
                <a:srgbClr val="CC0000"/>
              </a:buClr>
              <a:buSzPts val="1400"/>
              <a:buFont typeface="Oxygen"/>
              <a:buChar char="★"/>
            </a:pPr>
            <a:r>
              <a:rPr lang="en">
                <a:solidFill>
                  <a:srgbClr val="CC0000"/>
                </a:solidFill>
                <a:latin typeface="Oxygen"/>
                <a:ea typeface="Oxygen"/>
                <a:cs typeface="Oxygen"/>
                <a:sym typeface="Oxygen"/>
              </a:rPr>
              <a:t>Why don’t the blocks fit together sometimes?</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CC0000"/>
              </a:solidFill>
              <a:latin typeface="Oxygen"/>
              <a:ea typeface="Oxygen"/>
              <a:cs typeface="Oxygen"/>
              <a:sym typeface="Oxygen"/>
            </a:endParaRPr>
          </a:p>
          <a:p>
            <a:pPr indent="-317500" lvl="1" marL="914400" rtl="0" algn="l">
              <a:spcBef>
                <a:spcPts val="0"/>
              </a:spcBef>
              <a:spcAft>
                <a:spcPts val="0"/>
              </a:spcAft>
              <a:buClr>
                <a:srgbClr val="4A86E8"/>
              </a:buClr>
              <a:buSzPts val="1400"/>
              <a:buFont typeface="Oxygen"/>
              <a:buChar char="○"/>
            </a:pPr>
            <a:r>
              <a:rPr lang="en">
                <a:solidFill>
                  <a:srgbClr val="3C78D8"/>
                </a:solidFill>
                <a:latin typeface="Oxygen"/>
                <a:ea typeface="Oxygen"/>
                <a:cs typeface="Oxygen"/>
                <a:sym typeface="Oxygen"/>
              </a:rPr>
              <a:t>The version of Ampli we used last week is a Beta version. The Little Devices Lab at MIT is continuously developing the Ampli system to improve usability. </a:t>
            </a:r>
            <a:endParaRPr>
              <a:solidFill>
                <a:srgbClr val="3C78D8"/>
              </a:solidFill>
              <a:latin typeface="Oxygen"/>
              <a:ea typeface="Oxygen"/>
              <a:cs typeface="Oxygen"/>
              <a:sym typeface="Oxygen"/>
            </a:endParaRPr>
          </a:p>
          <a:p>
            <a:pPr indent="0" lvl="0" marL="457200" rtl="0" algn="l">
              <a:spcBef>
                <a:spcPts val="0"/>
              </a:spcBef>
              <a:spcAft>
                <a:spcPts val="0"/>
              </a:spcAft>
              <a:buNone/>
            </a:pPr>
            <a:r>
              <a:t/>
            </a:r>
            <a:endParaRPr>
              <a:solidFill>
                <a:srgbClr val="3C78D8"/>
              </a:solidFill>
              <a:latin typeface="Oxygen"/>
              <a:ea typeface="Oxygen"/>
              <a:cs typeface="Oxygen"/>
              <a:sym typeface="Oxygen"/>
            </a:endParaRPr>
          </a:p>
          <a:p>
            <a:pPr indent="-317500" lvl="0" marL="457200" rtl="0" algn="l">
              <a:spcBef>
                <a:spcPts val="0"/>
              </a:spcBef>
              <a:spcAft>
                <a:spcPts val="0"/>
              </a:spcAft>
              <a:buClr>
                <a:srgbClr val="CC0000"/>
              </a:buClr>
              <a:buSzPts val="1400"/>
              <a:buFont typeface="Oxygen"/>
              <a:buChar char="★"/>
            </a:pPr>
            <a:r>
              <a:rPr lang="en">
                <a:solidFill>
                  <a:srgbClr val="CC0000"/>
                </a:solidFill>
                <a:latin typeface="Oxygen"/>
                <a:ea typeface="Oxygen"/>
                <a:cs typeface="Oxygen"/>
                <a:sym typeface="Oxygen"/>
              </a:rPr>
              <a:t>How long does it take to prepare a kit for classroom use?</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chemeClr val="lt2"/>
              </a:solidFill>
              <a:latin typeface="Oxygen"/>
              <a:ea typeface="Oxygen"/>
              <a:cs typeface="Oxygen"/>
              <a:sym typeface="Oxygen"/>
            </a:endParaRPr>
          </a:p>
          <a:p>
            <a:pPr indent="-317500" lvl="1" marL="914400" rtl="0" algn="l">
              <a:spcBef>
                <a:spcPts val="0"/>
              </a:spcBef>
              <a:spcAft>
                <a:spcPts val="0"/>
              </a:spcAft>
              <a:buClr>
                <a:srgbClr val="4A86E8"/>
              </a:buClr>
              <a:buSzPts val="1400"/>
              <a:buFont typeface="Oxygen"/>
              <a:buChar char="○"/>
            </a:pPr>
            <a:r>
              <a:rPr lang="en">
                <a:solidFill>
                  <a:srgbClr val="3C78D8"/>
                </a:solidFill>
                <a:latin typeface="Oxygen"/>
                <a:ea typeface="Oxygen"/>
                <a:cs typeface="Oxygen"/>
                <a:sym typeface="Oxygen"/>
              </a:rPr>
              <a:t>Ampli is designed to be ready-to-react on opening. Blocks will come pre-spotted with chemicals, and can be refilled after use. Projects should require little to no preparation before class.</a:t>
            </a:r>
            <a:endParaRPr>
              <a:solidFill>
                <a:srgbClr val="3C78D8"/>
              </a:solidFill>
              <a:latin typeface="Oxygen"/>
              <a:ea typeface="Oxygen"/>
              <a:cs typeface="Oxygen"/>
              <a:sym typeface="Oxygen"/>
            </a:endParaRPr>
          </a:p>
          <a:p>
            <a:pPr indent="0" lvl="0" marL="0" rtl="0" algn="l">
              <a:spcBef>
                <a:spcPts val="0"/>
              </a:spcBef>
              <a:spcAft>
                <a:spcPts val="0"/>
              </a:spcAft>
              <a:buNone/>
            </a:pPr>
            <a:r>
              <a:t/>
            </a:r>
            <a:endParaRPr>
              <a:solidFill>
                <a:schemeClr val="lt2"/>
              </a:solidFill>
              <a:latin typeface="Oxygen"/>
              <a:ea typeface="Oxygen"/>
              <a:cs typeface="Oxygen"/>
              <a:sym typeface="Oxygen"/>
            </a:endParaRPr>
          </a:p>
          <a:p>
            <a:pPr indent="-317500" lvl="0" marL="457200" rtl="0" algn="l">
              <a:spcBef>
                <a:spcPts val="0"/>
              </a:spcBef>
              <a:spcAft>
                <a:spcPts val="0"/>
              </a:spcAft>
              <a:buClr>
                <a:srgbClr val="CC0000"/>
              </a:buClr>
              <a:buSzPts val="1400"/>
              <a:buFont typeface="Oxygen"/>
              <a:buChar char="★"/>
            </a:pPr>
            <a:r>
              <a:rPr lang="en">
                <a:solidFill>
                  <a:srgbClr val="CC0000"/>
                </a:solidFill>
                <a:latin typeface="Oxygen"/>
                <a:ea typeface="Oxygen"/>
                <a:cs typeface="Oxygen"/>
                <a:sym typeface="Oxygen"/>
              </a:rPr>
              <a:t>What kinds of Ampli projects could be experienced in a 30 minute class session or science club meeting? What other kinds of Ampli projects are there?</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chemeClr val="lt2"/>
              </a:solidFill>
              <a:latin typeface="Oxygen"/>
              <a:ea typeface="Oxygen"/>
              <a:cs typeface="Oxygen"/>
              <a:sym typeface="Oxygen"/>
            </a:endParaRPr>
          </a:p>
        </p:txBody>
      </p:sp>
      <p:pic>
        <p:nvPicPr>
          <p:cNvPr descr="Screen Shot 2017-07-28 at 7.38.53 PM.png" id="168" name="Google Shape;168;p30"/>
          <p:cNvPicPr preferRelativeResize="0"/>
          <p:nvPr/>
        </p:nvPicPr>
        <p:blipFill>
          <a:blip r:embed="rId3">
            <a:alphaModFix/>
          </a:blip>
          <a:stretch>
            <a:fillRect/>
          </a:stretch>
        </p:blipFill>
        <p:spPr>
          <a:xfrm>
            <a:off x="152400" y="152400"/>
            <a:ext cx="942975" cy="276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1"/>
          <p:cNvPicPr preferRelativeResize="0"/>
          <p:nvPr/>
        </p:nvPicPr>
        <p:blipFill>
          <a:blip r:embed="rId3">
            <a:alphaModFix/>
          </a:blip>
          <a:stretch>
            <a:fillRect/>
          </a:stretch>
        </p:blipFill>
        <p:spPr>
          <a:xfrm>
            <a:off x="1287875" y="268400"/>
            <a:ext cx="6282452" cy="3342600"/>
          </a:xfrm>
          <a:prstGeom prst="rect">
            <a:avLst/>
          </a:prstGeom>
          <a:noFill/>
          <a:ln>
            <a:noFill/>
          </a:ln>
        </p:spPr>
      </p:pic>
      <p:sp>
        <p:nvSpPr>
          <p:cNvPr id="174" name="Google Shape;174;p31"/>
          <p:cNvSpPr txBox="1"/>
          <p:nvPr/>
        </p:nvSpPr>
        <p:spPr>
          <a:xfrm>
            <a:off x="3199350" y="3611000"/>
            <a:ext cx="4996200" cy="9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xygen"/>
                <a:ea typeface="Oxygen"/>
                <a:cs typeface="Oxygen"/>
                <a:sym typeface="Oxygen"/>
              </a:rPr>
              <a:t>Additional Activities</a:t>
            </a:r>
            <a:endParaRPr b="1" sz="3000">
              <a:solidFill>
                <a:srgbClr val="FFFFFF"/>
              </a:solidFill>
              <a:latin typeface="Oxygen"/>
              <a:ea typeface="Oxygen"/>
              <a:cs typeface="Oxygen"/>
              <a:sym typeface="Oxygen"/>
            </a:endParaRPr>
          </a:p>
        </p:txBody>
      </p:sp>
      <p:pic>
        <p:nvPicPr>
          <p:cNvPr id="175" name="Google Shape;175;p31"/>
          <p:cNvPicPr preferRelativeResize="0"/>
          <p:nvPr/>
        </p:nvPicPr>
        <p:blipFill rotWithShape="1">
          <a:blip r:embed="rId4">
            <a:alphaModFix/>
          </a:blip>
          <a:srcRect b="18412" l="18843" r="29332" t="71097"/>
          <a:stretch/>
        </p:blipFill>
        <p:spPr>
          <a:xfrm>
            <a:off x="636300" y="4702500"/>
            <a:ext cx="2891314" cy="329225"/>
          </a:xfrm>
          <a:prstGeom prst="rect">
            <a:avLst/>
          </a:prstGeom>
          <a:noFill/>
          <a:ln>
            <a:noFill/>
          </a:ln>
        </p:spPr>
      </p:pic>
      <p:pic>
        <p:nvPicPr>
          <p:cNvPr id="176" name="Google Shape;176;p31"/>
          <p:cNvPicPr preferRelativeResize="0"/>
          <p:nvPr/>
        </p:nvPicPr>
        <p:blipFill rotWithShape="1">
          <a:blip r:embed="rId4">
            <a:alphaModFix/>
          </a:blip>
          <a:srcRect b="7787" l="40366" r="50017" t="83824"/>
          <a:stretch/>
        </p:blipFill>
        <p:spPr>
          <a:xfrm>
            <a:off x="3630125" y="4734775"/>
            <a:ext cx="553723" cy="271674"/>
          </a:xfrm>
          <a:prstGeom prst="rect">
            <a:avLst/>
          </a:prstGeom>
          <a:noFill/>
          <a:ln>
            <a:noFill/>
          </a:ln>
        </p:spPr>
      </p:pic>
      <p:pic>
        <p:nvPicPr>
          <p:cNvPr id="177" name="Google Shape;177;p31"/>
          <p:cNvPicPr preferRelativeResize="0"/>
          <p:nvPr/>
        </p:nvPicPr>
        <p:blipFill rotWithShape="1">
          <a:blip r:embed="rId4">
            <a:alphaModFix/>
          </a:blip>
          <a:srcRect b="31082" l="31301" r="41095" t="14974"/>
          <a:stretch/>
        </p:blipFill>
        <p:spPr>
          <a:xfrm>
            <a:off x="118550" y="4660800"/>
            <a:ext cx="375346" cy="412625"/>
          </a:xfrm>
          <a:prstGeom prst="rect">
            <a:avLst/>
          </a:prstGeom>
          <a:noFill/>
          <a:ln>
            <a:noFill/>
          </a:ln>
        </p:spPr>
      </p:pic>
      <p:sp>
        <p:nvSpPr>
          <p:cNvPr id="178" name="Google Shape;178;p31"/>
          <p:cNvSpPr txBox="1"/>
          <p:nvPr/>
        </p:nvSpPr>
        <p:spPr>
          <a:xfrm>
            <a:off x="7547850" y="4626300"/>
            <a:ext cx="20544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0000"/>
                </a:solidFill>
                <a:latin typeface="Oxygen"/>
                <a:ea typeface="Oxygen"/>
                <a:cs typeface="Oxygen"/>
                <a:sym typeface="Oxygen"/>
              </a:rPr>
              <a:t>  August 2017</a:t>
            </a:r>
            <a:endParaRPr b="1" sz="1800">
              <a:solidFill>
                <a:srgbClr val="CC0000"/>
              </a:solidFill>
              <a:latin typeface="Oxygen"/>
              <a:ea typeface="Oxygen"/>
              <a:cs typeface="Oxygen"/>
              <a:sym typeface="Oxygen"/>
            </a:endParaRPr>
          </a:p>
        </p:txBody>
      </p:sp>
      <p:pic>
        <p:nvPicPr>
          <p:cNvPr descr="Screen Shot 2017-07-28 at 7.38.53 PM.png" id="179" name="Google Shape;179;p31"/>
          <p:cNvPicPr preferRelativeResize="0"/>
          <p:nvPr/>
        </p:nvPicPr>
        <p:blipFill>
          <a:blip r:embed="rId5">
            <a:alphaModFix/>
          </a:blip>
          <a:stretch>
            <a:fillRect/>
          </a:stretch>
        </p:blipFill>
        <p:spPr>
          <a:xfrm>
            <a:off x="152400" y="152400"/>
            <a:ext cx="942975" cy="276225"/>
          </a:xfrm>
          <a:prstGeom prst="rect">
            <a:avLst/>
          </a:prstGeom>
          <a:noFill/>
          <a:ln>
            <a:noFill/>
          </a:ln>
        </p:spPr>
      </p:pic>
    </p:spTree>
  </p:cSld>
  <p:clrMapOvr>
    <a:masterClrMapping/>
  </p:clrMapOvr>
  <mc:AlternateContent>
    <mc:Choice Requires="p14">
      <p:transition spd="slow" p14:dur="10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32"/>
          <p:cNvPicPr preferRelativeResize="0"/>
          <p:nvPr/>
        </p:nvPicPr>
        <p:blipFill>
          <a:blip r:embed="rId3">
            <a:alphaModFix/>
          </a:blip>
          <a:stretch>
            <a:fillRect/>
          </a:stretch>
        </p:blipFill>
        <p:spPr>
          <a:xfrm rot="-1251855">
            <a:off x="220125" y="2530800"/>
            <a:ext cx="2573516" cy="1709899"/>
          </a:xfrm>
          <a:prstGeom prst="rect">
            <a:avLst/>
          </a:prstGeom>
          <a:noFill/>
          <a:ln>
            <a:noFill/>
          </a:ln>
        </p:spPr>
      </p:pic>
      <p:sp>
        <p:nvSpPr>
          <p:cNvPr id="185" name="Google Shape;185;p32"/>
          <p:cNvSpPr txBox="1"/>
          <p:nvPr/>
        </p:nvSpPr>
        <p:spPr>
          <a:xfrm>
            <a:off x="0" y="0"/>
            <a:ext cx="91440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Oxygen"/>
                <a:ea typeface="Oxygen"/>
                <a:cs typeface="Oxygen"/>
                <a:sym typeface="Oxygen"/>
              </a:rPr>
              <a:t>Polymers</a:t>
            </a:r>
            <a:endParaRPr sz="2400">
              <a:solidFill>
                <a:srgbClr val="CC0000"/>
              </a:solidFill>
              <a:latin typeface="Oxygen"/>
              <a:ea typeface="Oxygen"/>
              <a:cs typeface="Oxygen"/>
              <a:sym typeface="Oxygen"/>
            </a:endParaRPr>
          </a:p>
        </p:txBody>
      </p:sp>
      <p:pic>
        <p:nvPicPr>
          <p:cNvPr id="186" name="Google Shape;186;p32"/>
          <p:cNvPicPr preferRelativeResize="0"/>
          <p:nvPr/>
        </p:nvPicPr>
        <p:blipFill>
          <a:blip r:embed="rId4">
            <a:alphaModFix/>
          </a:blip>
          <a:stretch>
            <a:fillRect/>
          </a:stretch>
        </p:blipFill>
        <p:spPr>
          <a:xfrm>
            <a:off x="3298875" y="2731925"/>
            <a:ext cx="2849830" cy="1709898"/>
          </a:xfrm>
          <a:prstGeom prst="rect">
            <a:avLst/>
          </a:prstGeom>
          <a:noFill/>
          <a:ln>
            <a:noFill/>
          </a:ln>
        </p:spPr>
      </p:pic>
      <p:pic>
        <p:nvPicPr>
          <p:cNvPr id="187" name="Google Shape;187;p32"/>
          <p:cNvPicPr preferRelativeResize="0"/>
          <p:nvPr/>
        </p:nvPicPr>
        <p:blipFill rotWithShape="1">
          <a:blip r:embed="rId5">
            <a:alphaModFix/>
          </a:blip>
          <a:srcRect b="0" l="0" r="13993" t="0"/>
          <a:stretch/>
        </p:blipFill>
        <p:spPr>
          <a:xfrm>
            <a:off x="1837025" y="3318950"/>
            <a:ext cx="2457550" cy="1600200"/>
          </a:xfrm>
          <a:prstGeom prst="rect">
            <a:avLst/>
          </a:prstGeom>
          <a:noFill/>
          <a:ln>
            <a:noFill/>
          </a:ln>
        </p:spPr>
      </p:pic>
      <p:sp>
        <p:nvSpPr>
          <p:cNvPr id="188" name="Google Shape;188;p32"/>
          <p:cNvSpPr txBox="1"/>
          <p:nvPr>
            <p:ph type="ctrTitle"/>
          </p:nvPr>
        </p:nvSpPr>
        <p:spPr>
          <a:xfrm>
            <a:off x="238250" y="668500"/>
            <a:ext cx="8520600" cy="2307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rgbClr val="F1C232"/>
                </a:solidFill>
                <a:latin typeface="Oxygen"/>
                <a:ea typeface="Oxygen"/>
                <a:cs typeface="Oxygen"/>
                <a:sym typeface="Oxygen"/>
              </a:rPr>
              <a:t>Monomers are small molecules that are able to join with other small molecules (sometimes the same, sometimes different) in a chain to form very long molecules, often with special properties. These are called polymers.</a:t>
            </a:r>
            <a:endParaRPr sz="2400">
              <a:solidFill>
                <a:srgbClr val="F1C232"/>
              </a:solidFill>
              <a:latin typeface="Oxygen"/>
              <a:ea typeface="Oxygen"/>
              <a:cs typeface="Oxygen"/>
              <a:sym typeface="Oxygen"/>
            </a:endParaRPr>
          </a:p>
          <a:p>
            <a:pPr indent="0" lvl="0" marL="0" rtl="0" algn="ctr">
              <a:spcBef>
                <a:spcPts val="0"/>
              </a:spcBef>
              <a:spcAft>
                <a:spcPts val="0"/>
              </a:spcAft>
              <a:buNone/>
            </a:pPr>
            <a:r>
              <a:t/>
            </a:r>
            <a:endParaRPr sz="2400">
              <a:solidFill>
                <a:srgbClr val="F1C232"/>
              </a:solidFill>
              <a:latin typeface="Oxygen"/>
              <a:ea typeface="Oxygen"/>
              <a:cs typeface="Oxygen"/>
              <a:sym typeface="Oxygen"/>
            </a:endParaRPr>
          </a:p>
          <a:p>
            <a:pPr indent="0" lvl="0" marL="0" rtl="0" algn="l">
              <a:spcBef>
                <a:spcPts val="0"/>
              </a:spcBef>
              <a:spcAft>
                <a:spcPts val="0"/>
              </a:spcAft>
              <a:buNone/>
            </a:pPr>
            <a:r>
              <a:t/>
            </a:r>
            <a:endParaRPr sz="1800">
              <a:solidFill>
                <a:srgbClr val="F1C232"/>
              </a:solidFill>
              <a:latin typeface="Oxygen"/>
              <a:ea typeface="Oxygen"/>
              <a:cs typeface="Oxygen"/>
              <a:sym typeface="Oxygen"/>
            </a:endParaRPr>
          </a:p>
        </p:txBody>
      </p:sp>
      <p:pic>
        <p:nvPicPr>
          <p:cNvPr id="189" name="Google Shape;189;p32"/>
          <p:cNvPicPr preferRelativeResize="0"/>
          <p:nvPr/>
        </p:nvPicPr>
        <p:blipFill rotWithShape="1">
          <a:blip r:embed="rId6">
            <a:alphaModFix/>
          </a:blip>
          <a:srcRect b="0" l="19751" r="11736" t="0"/>
          <a:stretch/>
        </p:blipFill>
        <p:spPr>
          <a:xfrm>
            <a:off x="5788150" y="2408625"/>
            <a:ext cx="2680324" cy="1363375"/>
          </a:xfrm>
          <a:prstGeom prst="rect">
            <a:avLst/>
          </a:prstGeom>
          <a:noFill/>
          <a:ln>
            <a:noFill/>
          </a:ln>
        </p:spPr>
      </p:pic>
      <p:pic>
        <p:nvPicPr>
          <p:cNvPr id="190" name="Google Shape;190;p32"/>
          <p:cNvPicPr preferRelativeResize="0"/>
          <p:nvPr/>
        </p:nvPicPr>
        <p:blipFill rotWithShape="1">
          <a:blip r:embed="rId7">
            <a:alphaModFix/>
          </a:blip>
          <a:srcRect b="12288" l="2100" r="-2100" t="-440"/>
          <a:stretch/>
        </p:blipFill>
        <p:spPr>
          <a:xfrm rot="716747">
            <a:off x="5664763" y="3699635"/>
            <a:ext cx="1862300" cy="16417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pic>
        <p:nvPicPr>
          <p:cNvPr id="195" name="Google Shape;195;p33"/>
          <p:cNvPicPr preferRelativeResize="0"/>
          <p:nvPr/>
        </p:nvPicPr>
        <p:blipFill rotWithShape="1">
          <a:blip r:embed="rId3">
            <a:alphaModFix/>
          </a:blip>
          <a:srcRect b="11567" l="69955" r="11590" t="58564"/>
          <a:stretch/>
        </p:blipFill>
        <p:spPr>
          <a:xfrm>
            <a:off x="5068386" y="863166"/>
            <a:ext cx="577258" cy="520233"/>
          </a:xfrm>
          <a:prstGeom prst="rect">
            <a:avLst/>
          </a:prstGeom>
          <a:noFill/>
          <a:ln>
            <a:noFill/>
          </a:ln>
        </p:spPr>
      </p:pic>
      <p:pic>
        <p:nvPicPr>
          <p:cNvPr id="196" name="Google Shape;196;p33"/>
          <p:cNvPicPr preferRelativeResize="0"/>
          <p:nvPr/>
        </p:nvPicPr>
        <p:blipFill rotWithShape="1">
          <a:blip r:embed="rId3">
            <a:alphaModFix/>
          </a:blip>
          <a:srcRect b="43493" l="49343" r="30265" t="14340"/>
          <a:stretch/>
        </p:blipFill>
        <p:spPr>
          <a:xfrm>
            <a:off x="5068388" y="76200"/>
            <a:ext cx="539501" cy="621230"/>
          </a:xfrm>
          <a:prstGeom prst="rect">
            <a:avLst/>
          </a:prstGeom>
          <a:noFill/>
          <a:ln>
            <a:noFill/>
          </a:ln>
        </p:spPr>
      </p:pic>
      <p:pic>
        <p:nvPicPr>
          <p:cNvPr id="197" name="Google Shape;197;p33"/>
          <p:cNvPicPr preferRelativeResize="0"/>
          <p:nvPr/>
        </p:nvPicPr>
        <p:blipFill rotWithShape="1">
          <a:blip r:embed="rId3">
            <a:alphaModFix/>
          </a:blip>
          <a:srcRect b="43493" l="69818" r="8678" t="14340"/>
          <a:stretch/>
        </p:blipFill>
        <p:spPr>
          <a:xfrm>
            <a:off x="5068365" y="1693239"/>
            <a:ext cx="577258" cy="630347"/>
          </a:xfrm>
          <a:prstGeom prst="rect">
            <a:avLst/>
          </a:prstGeom>
          <a:noFill/>
          <a:ln>
            <a:noFill/>
          </a:ln>
        </p:spPr>
      </p:pic>
      <p:pic>
        <p:nvPicPr>
          <p:cNvPr id="198" name="Google Shape;198;p33"/>
          <p:cNvPicPr preferRelativeResize="0"/>
          <p:nvPr/>
        </p:nvPicPr>
        <p:blipFill rotWithShape="1">
          <a:blip r:embed="rId4">
            <a:alphaModFix/>
          </a:blip>
          <a:srcRect b="14819" l="14995" r="71400" t="63162"/>
          <a:stretch/>
        </p:blipFill>
        <p:spPr>
          <a:xfrm>
            <a:off x="4982704" y="2591478"/>
            <a:ext cx="577258" cy="520228"/>
          </a:xfrm>
          <a:prstGeom prst="rect">
            <a:avLst/>
          </a:prstGeom>
          <a:noFill/>
          <a:ln>
            <a:noFill/>
          </a:ln>
        </p:spPr>
      </p:pic>
      <p:sp>
        <p:nvSpPr>
          <p:cNvPr id="199" name="Google Shape;199;p33"/>
          <p:cNvSpPr txBox="1"/>
          <p:nvPr/>
        </p:nvSpPr>
        <p:spPr>
          <a:xfrm>
            <a:off x="5559956" y="223988"/>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 pipette block (hole </a:t>
            </a:r>
            <a:endParaRPr sz="1100">
              <a:solidFill>
                <a:srgbClr val="F3F3F3"/>
              </a:solidFill>
              <a:latin typeface="Oxygen"/>
              <a:ea typeface="Oxygen"/>
              <a:cs typeface="Oxygen"/>
              <a:sym typeface="Oxygen"/>
            </a:endParaRPr>
          </a:p>
          <a:p>
            <a:pPr indent="0" lvl="0" marL="0" rtl="0" algn="l">
              <a:spcBef>
                <a:spcPts val="0"/>
              </a:spcBef>
              <a:spcAft>
                <a:spcPts val="0"/>
              </a:spcAft>
              <a:buNone/>
            </a:pPr>
            <a:r>
              <a:rPr lang="en" sz="1100">
                <a:solidFill>
                  <a:srgbClr val="F3F3F3"/>
                </a:solidFill>
                <a:latin typeface="Oxygen"/>
                <a:ea typeface="Oxygen"/>
                <a:cs typeface="Oxygen"/>
                <a:sym typeface="Oxygen"/>
              </a:rPr>
              <a:t>In the lid!!)</a:t>
            </a:r>
            <a:endParaRPr sz="1100">
              <a:solidFill>
                <a:srgbClr val="F3F3F3"/>
              </a:solidFill>
              <a:latin typeface="Oxygen"/>
              <a:ea typeface="Oxygen"/>
              <a:cs typeface="Oxygen"/>
              <a:sym typeface="Oxygen"/>
            </a:endParaRPr>
          </a:p>
        </p:txBody>
      </p:sp>
      <p:sp>
        <p:nvSpPr>
          <p:cNvPr id="200" name="Google Shape;200;p33"/>
          <p:cNvSpPr txBox="1"/>
          <p:nvPr/>
        </p:nvSpPr>
        <p:spPr>
          <a:xfrm>
            <a:off x="5645661" y="949202"/>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Adipic acid</a:t>
            </a:r>
            <a:endParaRPr sz="1100">
              <a:solidFill>
                <a:srgbClr val="F3F3F3"/>
              </a:solidFill>
              <a:latin typeface="Oxygen"/>
              <a:ea typeface="Oxygen"/>
              <a:cs typeface="Oxygen"/>
              <a:sym typeface="Oxygen"/>
            </a:endParaRPr>
          </a:p>
        </p:txBody>
      </p:sp>
      <p:sp>
        <p:nvSpPr>
          <p:cNvPr id="201" name="Google Shape;201;p33"/>
          <p:cNvSpPr txBox="1"/>
          <p:nvPr/>
        </p:nvSpPr>
        <p:spPr>
          <a:xfrm>
            <a:off x="5645657" y="1862694"/>
            <a:ext cx="14037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HMDA</a:t>
            </a:r>
            <a:endParaRPr sz="1100">
              <a:solidFill>
                <a:srgbClr val="F3F3F3"/>
              </a:solidFill>
              <a:latin typeface="Oxygen"/>
              <a:ea typeface="Oxygen"/>
              <a:cs typeface="Oxygen"/>
              <a:sym typeface="Oxygen"/>
            </a:endParaRPr>
          </a:p>
        </p:txBody>
      </p:sp>
      <p:sp>
        <p:nvSpPr>
          <p:cNvPr id="202" name="Google Shape;202;p33"/>
          <p:cNvSpPr txBox="1"/>
          <p:nvPr/>
        </p:nvSpPr>
        <p:spPr>
          <a:xfrm>
            <a:off x="5559949" y="2633434"/>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Blank</a:t>
            </a:r>
            <a:endParaRPr sz="1100">
              <a:solidFill>
                <a:srgbClr val="F3F3F3"/>
              </a:solidFill>
              <a:latin typeface="Oxygen"/>
              <a:ea typeface="Oxygen"/>
              <a:cs typeface="Oxygen"/>
              <a:sym typeface="Oxygen"/>
            </a:endParaRPr>
          </a:p>
        </p:txBody>
      </p:sp>
      <p:sp>
        <p:nvSpPr>
          <p:cNvPr id="203" name="Google Shape;203;p33"/>
          <p:cNvSpPr txBox="1"/>
          <p:nvPr/>
        </p:nvSpPr>
        <p:spPr>
          <a:xfrm>
            <a:off x="5503535" y="3557773"/>
            <a:ext cx="29880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Gold Nanoparticles</a:t>
            </a:r>
            <a:endParaRPr sz="1100">
              <a:solidFill>
                <a:srgbClr val="F3F3F3"/>
              </a:solidFill>
              <a:latin typeface="Oxygen"/>
              <a:ea typeface="Oxygen"/>
              <a:cs typeface="Oxygen"/>
              <a:sym typeface="Oxygen"/>
            </a:endParaRPr>
          </a:p>
        </p:txBody>
      </p:sp>
      <p:sp>
        <p:nvSpPr>
          <p:cNvPr id="204" name="Google Shape;204;p33"/>
          <p:cNvSpPr txBox="1"/>
          <p:nvPr/>
        </p:nvSpPr>
        <p:spPr>
          <a:xfrm>
            <a:off x="5559950" y="4413013"/>
            <a:ext cx="2695500" cy="4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3F3F3"/>
                </a:solidFill>
                <a:latin typeface="Oxygen"/>
                <a:ea typeface="Oxygen"/>
                <a:cs typeface="Oxygen"/>
                <a:sym typeface="Oxygen"/>
              </a:rPr>
              <a:t>Color change</a:t>
            </a:r>
            <a:endParaRPr sz="1100">
              <a:solidFill>
                <a:srgbClr val="F3F3F3"/>
              </a:solidFill>
              <a:latin typeface="Oxygen"/>
              <a:ea typeface="Oxygen"/>
              <a:cs typeface="Oxygen"/>
              <a:sym typeface="Oxygen"/>
            </a:endParaRPr>
          </a:p>
        </p:txBody>
      </p:sp>
      <p:pic>
        <p:nvPicPr>
          <p:cNvPr descr="Screen Shot 2017-07-28 at 7.38.53 PM.png" id="205" name="Google Shape;205;p33"/>
          <p:cNvPicPr preferRelativeResize="0"/>
          <p:nvPr/>
        </p:nvPicPr>
        <p:blipFill>
          <a:blip r:embed="rId5">
            <a:alphaModFix/>
          </a:blip>
          <a:stretch>
            <a:fillRect/>
          </a:stretch>
        </p:blipFill>
        <p:spPr>
          <a:xfrm>
            <a:off x="8082375" y="168675"/>
            <a:ext cx="942975" cy="276225"/>
          </a:xfrm>
          <a:prstGeom prst="rect">
            <a:avLst/>
          </a:prstGeom>
          <a:noFill/>
          <a:ln>
            <a:noFill/>
          </a:ln>
        </p:spPr>
      </p:pic>
      <p:cxnSp>
        <p:nvCxnSpPr>
          <p:cNvPr id="206" name="Google Shape;206;p33"/>
          <p:cNvCxnSpPr/>
          <p:nvPr/>
        </p:nvCxnSpPr>
        <p:spPr>
          <a:xfrm>
            <a:off x="5338150" y="545038"/>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207" name="Google Shape;207;p33"/>
          <p:cNvCxnSpPr/>
          <p:nvPr/>
        </p:nvCxnSpPr>
        <p:spPr>
          <a:xfrm>
            <a:off x="5352625" y="1285113"/>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208" name="Google Shape;208;p33"/>
          <p:cNvCxnSpPr/>
          <p:nvPr/>
        </p:nvCxnSpPr>
        <p:spPr>
          <a:xfrm>
            <a:off x="5324875" y="2247388"/>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209" name="Google Shape;209;p33"/>
          <p:cNvCxnSpPr/>
          <p:nvPr/>
        </p:nvCxnSpPr>
        <p:spPr>
          <a:xfrm>
            <a:off x="5297175" y="3016338"/>
            <a:ext cx="0" cy="400200"/>
          </a:xfrm>
          <a:prstGeom prst="straightConnector1">
            <a:avLst/>
          </a:prstGeom>
          <a:noFill/>
          <a:ln cap="flat" cmpd="sng" w="28575">
            <a:solidFill>
              <a:srgbClr val="D9D9D9"/>
            </a:solidFill>
            <a:prstDash val="solid"/>
            <a:round/>
            <a:headEnd len="med" w="med" type="none"/>
            <a:tailEnd len="med" w="med" type="triangle"/>
          </a:ln>
        </p:spPr>
      </p:cxnSp>
      <p:cxnSp>
        <p:nvCxnSpPr>
          <p:cNvPr id="210" name="Google Shape;210;p33"/>
          <p:cNvCxnSpPr/>
          <p:nvPr/>
        </p:nvCxnSpPr>
        <p:spPr>
          <a:xfrm>
            <a:off x="5271325" y="3901813"/>
            <a:ext cx="0" cy="400200"/>
          </a:xfrm>
          <a:prstGeom prst="straightConnector1">
            <a:avLst/>
          </a:prstGeom>
          <a:noFill/>
          <a:ln cap="flat" cmpd="sng" w="28575">
            <a:solidFill>
              <a:srgbClr val="D9D9D9"/>
            </a:solidFill>
            <a:prstDash val="solid"/>
            <a:round/>
            <a:headEnd len="med" w="med" type="none"/>
            <a:tailEnd len="med" w="med" type="triangle"/>
          </a:ln>
        </p:spPr>
      </p:cxnSp>
      <p:pic>
        <p:nvPicPr>
          <p:cNvPr id="211" name="Google Shape;211;p33"/>
          <p:cNvPicPr preferRelativeResize="0"/>
          <p:nvPr/>
        </p:nvPicPr>
        <p:blipFill rotWithShape="1">
          <a:blip r:embed="rId6">
            <a:alphaModFix/>
          </a:blip>
          <a:srcRect b="12706" l="23446" r="31123" t="13202"/>
          <a:stretch/>
        </p:blipFill>
        <p:spPr>
          <a:xfrm>
            <a:off x="0" y="749711"/>
            <a:ext cx="4613150" cy="4232026"/>
          </a:xfrm>
          <a:prstGeom prst="rect">
            <a:avLst/>
          </a:prstGeom>
          <a:noFill/>
          <a:ln>
            <a:noFill/>
          </a:ln>
        </p:spPr>
      </p:pic>
      <p:pic>
        <p:nvPicPr>
          <p:cNvPr id="212" name="Google Shape;212;p33"/>
          <p:cNvPicPr preferRelativeResize="0"/>
          <p:nvPr/>
        </p:nvPicPr>
        <p:blipFill rotWithShape="1">
          <a:blip r:embed="rId7">
            <a:alphaModFix/>
          </a:blip>
          <a:srcRect b="39246" l="14994" r="69426" t="32203"/>
          <a:stretch/>
        </p:blipFill>
        <p:spPr>
          <a:xfrm>
            <a:off x="5008636" y="3444912"/>
            <a:ext cx="525370" cy="605100"/>
          </a:xfrm>
          <a:prstGeom prst="rect">
            <a:avLst/>
          </a:prstGeom>
          <a:noFill/>
          <a:ln>
            <a:noFill/>
          </a:ln>
        </p:spPr>
      </p:pic>
      <p:pic>
        <p:nvPicPr>
          <p:cNvPr id="213" name="Google Shape;213;p33"/>
          <p:cNvPicPr preferRelativeResize="0"/>
          <p:nvPr/>
        </p:nvPicPr>
        <p:blipFill rotWithShape="1">
          <a:blip r:embed="rId8">
            <a:alphaModFix/>
          </a:blip>
          <a:srcRect b="31543" l="29413" r="44018" t="20771"/>
          <a:stretch/>
        </p:blipFill>
        <p:spPr>
          <a:xfrm>
            <a:off x="5039125" y="4383200"/>
            <a:ext cx="464400" cy="468850"/>
          </a:xfrm>
          <a:prstGeom prst="rect">
            <a:avLst/>
          </a:prstGeom>
          <a:noFill/>
          <a:ln>
            <a:noFill/>
          </a:ln>
        </p:spPr>
      </p:pic>
      <p:sp>
        <p:nvSpPr>
          <p:cNvPr id="214" name="Google Shape;214;p33"/>
          <p:cNvSpPr txBox="1"/>
          <p:nvPr/>
        </p:nvSpPr>
        <p:spPr>
          <a:xfrm>
            <a:off x="-3733800" y="0"/>
            <a:ext cx="91440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CC0000"/>
                </a:solidFill>
                <a:latin typeface="Oxygen"/>
                <a:ea typeface="Oxygen"/>
                <a:cs typeface="Oxygen"/>
                <a:sym typeface="Oxygen"/>
              </a:rPr>
              <a:t>Polymers:</a:t>
            </a:r>
            <a:endParaRPr sz="2400">
              <a:solidFill>
                <a:srgbClr val="CC0000"/>
              </a:solidFill>
              <a:latin typeface="Oxygen"/>
              <a:ea typeface="Oxygen"/>
              <a:cs typeface="Oxygen"/>
              <a:sym typeface="Oxyge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